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9" r:id="rId4"/>
    <p:sldId id="257" r:id="rId5"/>
    <p:sldId id="260" r:id="rId6"/>
    <p:sldId id="268" r:id="rId7"/>
    <p:sldId id="269" r:id="rId8"/>
    <p:sldId id="261" r:id="rId9"/>
    <p:sldId id="264" r:id="rId10"/>
    <p:sldId id="265" r:id="rId11"/>
    <p:sldId id="271" r:id="rId12"/>
    <p:sldId id="270" r:id="rId13"/>
    <p:sldId id="285" r:id="rId14"/>
    <p:sldId id="286" r:id="rId15"/>
    <p:sldId id="275" r:id="rId16"/>
    <p:sldId id="276" r:id="rId17"/>
    <p:sldId id="299" r:id="rId18"/>
    <p:sldId id="300" r:id="rId19"/>
    <p:sldId id="292" r:id="rId20"/>
    <p:sldId id="278" r:id="rId21"/>
    <p:sldId id="279" r:id="rId22"/>
    <p:sldId id="280" r:id="rId23"/>
    <p:sldId id="281" r:id="rId24"/>
    <p:sldId id="282" r:id="rId25"/>
    <p:sldId id="283" r:id="rId26"/>
    <p:sldId id="272" r:id="rId27"/>
    <p:sldId id="288" r:id="rId28"/>
    <p:sldId id="287" r:id="rId29"/>
    <p:sldId id="289" r:id="rId30"/>
    <p:sldId id="29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adeh Mojarad" initials="AM" lastIdx="1" clrIdx="0">
    <p:extLst>
      <p:ext uri="{19B8F6BF-5375-455C-9EA6-DF929625EA0E}">
        <p15:presenceInfo xmlns:p15="http://schemas.microsoft.com/office/powerpoint/2012/main" userId="960a649992f27b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1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35" y="25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3T18:19:34.288" idx="1">
    <p:pos x="19" y="-237"/>
    <p:text>Sur la place de marché, des vendeurs
proposent des articles à des acheteurs
en postant une photo et une
description. L'attribution de la
catégorie d'un article est effectuée
manuellement par les vendeurs et est
donc peu fiable
automatiser L’attribution de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E4396-52E2-41F5-AA13-BB8766A81BDD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C801B7-9912-4E1A-A398-EB03698C36AD}">
      <dgm:prSet phldrT="[Text]"/>
      <dgm:spPr/>
      <dgm:t>
        <a:bodyPr/>
        <a:lstStyle/>
        <a:p>
          <a:r>
            <a:rPr lang="fr-FR" dirty="0" smtClean="0"/>
            <a:t>Original</a:t>
          </a:r>
          <a:endParaRPr lang="fr-FR" dirty="0"/>
        </a:p>
      </dgm:t>
    </dgm:pt>
    <dgm:pt modelId="{0051BADE-CC86-424C-B16B-FDE86270AC16}" type="parTrans" cxnId="{2D8E910B-E84C-4CFC-BC71-7DE319A6189A}">
      <dgm:prSet/>
      <dgm:spPr/>
      <dgm:t>
        <a:bodyPr/>
        <a:lstStyle/>
        <a:p>
          <a:endParaRPr lang="fr-FR"/>
        </a:p>
      </dgm:t>
    </dgm:pt>
    <dgm:pt modelId="{F12C1C1C-3428-4AF8-8E1A-A8BFA0DFAEE4}" type="sibTrans" cxnId="{2D8E910B-E84C-4CFC-BC71-7DE319A6189A}">
      <dgm:prSet/>
      <dgm:spPr/>
      <dgm:t>
        <a:bodyPr/>
        <a:lstStyle/>
        <a:p>
          <a:endParaRPr lang="fr-FR"/>
        </a:p>
      </dgm:t>
    </dgm:pt>
    <dgm:pt modelId="{87C1BFBD-6D3A-443A-9D7A-917D35C6279F}">
      <dgm:prSet phldrT="[Text]"/>
      <dgm:spPr/>
      <dgm:t>
        <a:bodyPr/>
        <a:lstStyle/>
        <a:p>
          <a:r>
            <a:rPr lang="en-GB" b="0" i="0" dirty="0" smtClean="0"/>
            <a:t>key features of elegance polyester </a:t>
          </a:r>
          <a:r>
            <a:rPr lang="en-GB" b="0" i="0" dirty="0" err="1" smtClean="0"/>
            <a:t>multicolor</a:t>
          </a:r>
          <a:r>
            <a:rPr lang="en-GB" b="0" i="0" dirty="0" smtClean="0"/>
            <a:t> abstract eyelet door curtain floral curtain, elegance polyester </a:t>
          </a:r>
          <a:r>
            <a:rPr lang="en-GB" b="0" i="0" dirty="0" err="1" smtClean="0"/>
            <a:t>multicolor</a:t>
          </a:r>
          <a:r>
            <a:rPr lang="en-GB" b="0" i="0" dirty="0" smtClean="0"/>
            <a:t> abstract eyelet door curtain (213 cm in height, pack of 2) price: </a:t>
          </a:r>
          <a:r>
            <a:rPr lang="en-GB" b="0" i="0" dirty="0" err="1" smtClean="0"/>
            <a:t>rs</a:t>
          </a:r>
          <a:r>
            <a:rPr lang="en-GB" b="0" i="0" dirty="0" smtClean="0"/>
            <a:t>. 899 this curtain enhances the look of the interiors.</a:t>
          </a:r>
          <a:endParaRPr lang="fr-FR" dirty="0"/>
        </a:p>
      </dgm:t>
    </dgm:pt>
    <dgm:pt modelId="{0F4312B5-F00E-43EF-924A-09D585273C77}" type="parTrans" cxnId="{2EC17C5F-F5FF-41C5-B3CA-BB49CBA25DE4}">
      <dgm:prSet/>
      <dgm:spPr/>
      <dgm:t>
        <a:bodyPr/>
        <a:lstStyle/>
        <a:p>
          <a:endParaRPr lang="fr-FR"/>
        </a:p>
      </dgm:t>
    </dgm:pt>
    <dgm:pt modelId="{8C89A458-CA18-4620-9C41-1B665BD8FFB6}" type="sibTrans" cxnId="{2EC17C5F-F5FF-41C5-B3CA-BB49CBA25DE4}">
      <dgm:prSet/>
      <dgm:spPr/>
      <dgm:t>
        <a:bodyPr/>
        <a:lstStyle/>
        <a:p>
          <a:endParaRPr lang="fr-FR"/>
        </a:p>
      </dgm:t>
    </dgm:pt>
    <dgm:pt modelId="{A5210474-1576-4C5B-B41B-6071059E341A}">
      <dgm:prSet phldrT="[Text]"/>
      <dgm:spPr/>
      <dgm:t>
        <a:bodyPr/>
        <a:lstStyle/>
        <a:p>
          <a:r>
            <a:rPr lang="fr-FR" dirty="0" err="1" smtClean="0"/>
            <a:t>Punctual</a:t>
          </a:r>
          <a:endParaRPr lang="fr-FR" dirty="0"/>
        </a:p>
      </dgm:t>
    </dgm:pt>
    <dgm:pt modelId="{F064FBD8-2EA3-4BE3-A31F-2203E4790B67}" type="parTrans" cxnId="{9EC9FC88-E6DD-4069-922A-04DA1E641614}">
      <dgm:prSet/>
      <dgm:spPr/>
      <dgm:t>
        <a:bodyPr/>
        <a:lstStyle/>
        <a:p>
          <a:endParaRPr lang="fr-FR"/>
        </a:p>
      </dgm:t>
    </dgm:pt>
    <dgm:pt modelId="{789ACA45-B439-47A2-95E0-2F9C5D3ED45E}" type="sibTrans" cxnId="{9EC9FC88-E6DD-4069-922A-04DA1E641614}">
      <dgm:prSet/>
      <dgm:spPr/>
      <dgm:t>
        <a:bodyPr/>
        <a:lstStyle/>
        <a:p>
          <a:endParaRPr lang="fr-FR"/>
        </a:p>
      </dgm:t>
    </dgm:pt>
    <dgm:pt modelId="{D12B1264-38F4-456A-B074-43055FC167E6}">
      <dgm:prSet phldrT="[Text]"/>
      <dgm:spPr/>
      <dgm:t>
        <a:bodyPr/>
        <a:lstStyle/>
        <a:p>
          <a:r>
            <a:rPr lang="en-GB" b="0" i="0" dirty="0" smtClean="0"/>
            <a:t>key features of elegance polyester </a:t>
          </a:r>
          <a:r>
            <a:rPr lang="en-GB" b="0" i="0" dirty="0" err="1" smtClean="0"/>
            <a:t>multicolor</a:t>
          </a:r>
          <a:r>
            <a:rPr lang="en-GB" b="0" i="0" dirty="0" smtClean="0"/>
            <a:t> abstract eyelet door curtain floral curtain elegance polyester </a:t>
          </a:r>
          <a:r>
            <a:rPr lang="en-GB" b="0" i="0" dirty="0" err="1" smtClean="0"/>
            <a:t>multicolor</a:t>
          </a:r>
          <a:r>
            <a:rPr lang="en-GB" b="0" i="0" dirty="0" smtClean="0"/>
            <a:t> abstract eyelet door curtain cm in height pack of price </a:t>
          </a:r>
          <a:r>
            <a:rPr lang="en-GB" b="0" i="0" dirty="0" err="1" smtClean="0"/>
            <a:t>rs</a:t>
          </a:r>
          <a:r>
            <a:rPr lang="en-GB" b="0" i="0" dirty="0" smtClean="0"/>
            <a:t> this curtain enhances the look of the interiors</a:t>
          </a:r>
          <a:endParaRPr lang="fr-FR" dirty="0"/>
        </a:p>
      </dgm:t>
    </dgm:pt>
    <dgm:pt modelId="{19CF45FE-DB96-4CB9-8EB7-E59CCA69C62D}" type="parTrans" cxnId="{95229272-76A9-4D8A-B19A-C8684585F7FC}">
      <dgm:prSet/>
      <dgm:spPr/>
      <dgm:t>
        <a:bodyPr/>
        <a:lstStyle/>
        <a:p>
          <a:endParaRPr lang="fr-FR"/>
        </a:p>
      </dgm:t>
    </dgm:pt>
    <dgm:pt modelId="{5F3E6F68-C679-4925-9B7C-2A897C891C01}" type="sibTrans" cxnId="{95229272-76A9-4D8A-B19A-C8684585F7FC}">
      <dgm:prSet/>
      <dgm:spPr/>
      <dgm:t>
        <a:bodyPr/>
        <a:lstStyle/>
        <a:p>
          <a:endParaRPr lang="fr-FR"/>
        </a:p>
      </dgm:t>
    </dgm:pt>
    <dgm:pt modelId="{FEE26F70-AC59-4047-8E41-8E46C5002C7A}">
      <dgm:prSet phldrT="[Text]"/>
      <dgm:spPr/>
      <dgm:t>
        <a:bodyPr/>
        <a:lstStyle/>
        <a:p>
          <a:r>
            <a:rPr lang="fr-FR" dirty="0" err="1" smtClean="0"/>
            <a:t>Tokenized</a:t>
          </a:r>
          <a:endParaRPr lang="fr-FR" dirty="0"/>
        </a:p>
      </dgm:t>
    </dgm:pt>
    <dgm:pt modelId="{416498F8-3FA9-42F8-80E1-36E851B77A3E}" type="parTrans" cxnId="{62E8D0B4-EF26-4954-948B-9E23E3A0791D}">
      <dgm:prSet/>
      <dgm:spPr/>
      <dgm:t>
        <a:bodyPr/>
        <a:lstStyle/>
        <a:p>
          <a:endParaRPr lang="fr-FR"/>
        </a:p>
      </dgm:t>
    </dgm:pt>
    <dgm:pt modelId="{1655A480-C63B-4FF7-9BEE-7A59698AE13D}" type="sibTrans" cxnId="{62E8D0B4-EF26-4954-948B-9E23E3A0791D}">
      <dgm:prSet/>
      <dgm:spPr/>
      <dgm:t>
        <a:bodyPr/>
        <a:lstStyle/>
        <a:p>
          <a:endParaRPr lang="fr-FR"/>
        </a:p>
      </dgm:t>
    </dgm:pt>
    <dgm:pt modelId="{CA657419-08C1-47B0-ABF9-AC5494E7CBDF}">
      <dgm:prSet phldrT="[Text]"/>
      <dgm:spPr/>
      <dgm:t>
        <a:bodyPr/>
        <a:lstStyle/>
        <a:p>
          <a:r>
            <a:rPr lang="en-GB" b="0" i="0" dirty="0" smtClean="0"/>
            <a:t>'key', 'features', 'of', 'elegance',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'abstract', 'eyelet', 'door', 'curtain', 'floral', 'curtain', 'elegance',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'abstract', 'eyelet', 'door', 'curtain', 'cm', 'in', 'height', 'pack', 'of', 'price', '</a:t>
          </a:r>
          <a:r>
            <a:rPr lang="en-GB" b="0" i="0" dirty="0" err="1" smtClean="0"/>
            <a:t>rs</a:t>
          </a:r>
          <a:r>
            <a:rPr lang="en-GB" b="0" i="0" dirty="0" smtClean="0"/>
            <a:t>', </a:t>
          </a:r>
          <a:endParaRPr lang="fr-FR" dirty="0"/>
        </a:p>
      </dgm:t>
    </dgm:pt>
    <dgm:pt modelId="{BA332D23-9F40-4BFA-A335-A5EB8929037C}" type="parTrans" cxnId="{EFB01535-A9DA-4E39-9D74-7FEE65B8F0B3}">
      <dgm:prSet/>
      <dgm:spPr/>
      <dgm:t>
        <a:bodyPr/>
        <a:lstStyle/>
        <a:p>
          <a:endParaRPr lang="fr-FR"/>
        </a:p>
      </dgm:t>
    </dgm:pt>
    <dgm:pt modelId="{CF4CE471-3AF5-43F4-8173-0CC1BF4F941E}" type="sibTrans" cxnId="{EFB01535-A9DA-4E39-9D74-7FEE65B8F0B3}">
      <dgm:prSet/>
      <dgm:spPr/>
      <dgm:t>
        <a:bodyPr/>
        <a:lstStyle/>
        <a:p>
          <a:endParaRPr lang="fr-FR"/>
        </a:p>
      </dgm:t>
    </dgm:pt>
    <dgm:pt modelId="{0E900462-E043-4B16-85F1-4A62DB2F1098}" type="pres">
      <dgm:prSet presAssocID="{D8CE4396-52E2-41F5-AA13-BB8766A81B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036BD3C-420D-4072-AB18-8EA871F9FEC8}" type="pres">
      <dgm:prSet presAssocID="{FEE26F70-AC59-4047-8E41-8E46C5002C7A}" presName="boxAndChildren" presStyleCnt="0"/>
      <dgm:spPr/>
    </dgm:pt>
    <dgm:pt modelId="{28577C78-BA1F-41E6-9F8E-5516DA53ECD1}" type="pres">
      <dgm:prSet presAssocID="{FEE26F70-AC59-4047-8E41-8E46C5002C7A}" presName="parentTextBox" presStyleLbl="node1" presStyleIdx="0" presStyleCnt="3"/>
      <dgm:spPr/>
      <dgm:t>
        <a:bodyPr/>
        <a:lstStyle/>
        <a:p>
          <a:endParaRPr lang="fr-FR"/>
        </a:p>
      </dgm:t>
    </dgm:pt>
    <dgm:pt modelId="{D40D0562-86F1-4A53-BC65-956C92D988C1}" type="pres">
      <dgm:prSet presAssocID="{FEE26F70-AC59-4047-8E41-8E46C5002C7A}" presName="entireBox" presStyleLbl="node1" presStyleIdx="0" presStyleCnt="3"/>
      <dgm:spPr/>
      <dgm:t>
        <a:bodyPr/>
        <a:lstStyle/>
        <a:p>
          <a:endParaRPr lang="fr-FR"/>
        </a:p>
      </dgm:t>
    </dgm:pt>
    <dgm:pt modelId="{6C2A2DF3-DABE-4BFB-83B7-B2A45F5063CA}" type="pres">
      <dgm:prSet presAssocID="{FEE26F70-AC59-4047-8E41-8E46C5002C7A}" presName="descendantBox" presStyleCnt="0"/>
      <dgm:spPr/>
    </dgm:pt>
    <dgm:pt modelId="{F6CBE8F7-5AC5-44F2-8F4A-85AA61530B13}" type="pres">
      <dgm:prSet presAssocID="{CA657419-08C1-47B0-ABF9-AC5494E7CBDF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9EC76D-7AF8-45E9-88BF-2ABD900C9B1B}" type="pres">
      <dgm:prSet presAssocID="{789ACA45-B439-47A2-95E0-2F9C5D3ED45E}" presName="sp" presStyleCnt="0"/>
      <dgm:spPr/>
    </dgm:pt>
    <dgm:pt modelId="{5B4C1F0B-644A-4BF1-A160-FF657B04428C}" type="pres">
      <dgm:prSet presAssocID="{A5210474-1576-4C5B-B41B-6071059E341A}" presName="arrowAndChildren" presStyleCnt="0"/>
      <dgm:spPr/>
    </dgm:pt>
    <dgm:pt modelId="{E649BB73-9ED2-4552-BB75-E8AEDF921166}" type="pres">
      <dgm:prSet presAssocID="{A5210474-1576-4C5B-B41B-6071059E341A}" presName="parentTextArrow" presStyleLbl="node1" presStyleIdx="0" presStyleCnt="3"/>
      <dgm:spPr/>
      <dgm:t>
        <a:bodyPr/>
        <a:lstStyle/>
        <a:p>
          <a:endParaRPr lang="fr-FR"/>
        </a:p>
      </dgm:t>
    </dgm:pt>
    <dgm:pt modelId="{CDFEFF95-23C5-4793-9F70-AA6654EE931C}" type="pres">
      <dgm:prSet presAssocID="{A5210474-1576-4C5B-B41B-6071059E341A}" presName="arrow" presStyleLbl="node1" presStyleIdx="1" presStyleCnt="3"/>
      <dgm:spPr/>
      <dgm:t>
        <a:bodyPr/>
        <a:lstStyle/>
        <a:p>
          <a:endParaRPr lang="fr-FR"/>
        </a:p>
      </dgm:t>
    </dgm:pt>
    <dgm:pt modelId="{DB06E134-CF48-4AAA-9658-9960F4E2CDA0}" type="pres">
      <dgm:prSet presAssocID="{A5210474-1576-4C5B-B41B-6071059E341A}" presName="descendantArrow" presStyleCnt="0"/>
      <dgm:spPr/>
    </dgm:pt>
    <dgm:pt modelId="{6A1EA831-A58D-4C85-B31E-1527CB6EFA08}" type="pres">
      <dgm:prSet presAssocID="{D12B1264-38F4-456A-B074-43055FC167E6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27C17D2-AF58-4CC0-A0FC-286242808317}" type="pres">
      <dgm:prSet presAssocID="{F12C1C1C-3428-4AF8-8E1A-A8BFA0DFAEE4}" presName="sp" presStyleCnt="0"/>
      <dgm:spPr/>
    </dgm:pt>
    <dgm:pt modelId="{DA5C95E1-5374-427C-8999-D13B1E0C6EF9}" type="pres">
      <dgm:prSet presAssocID="{AEC801B7-9912-4E1A-A398-EB03698C36AD}" presName="arrowAndChildren" presStyleCnt="0"/>
      <dgm:spPr/>
    </dgm:pt>
    <dgm:pt modelId="{F7840C4F-F1AE-4A17-BE04-C7B6BB0B0DE7}" type="pres">
      <dgm:prSet presAssocID="{AEC801B7-9912-4E1A-A398-EB03698C36AD}" presName="parentTextArrow" presStyleLbl="node1" presStyleIdx="1" presStyleCnt="3"/>
      <dgm:spPr/>
      <dgm:t>
        <a:bodyPr/>
        <a:lstStyle/>
        <a:p>
          <a:endParaRPr lang="fr-FR"/>
        </a:p>
      </dgm:t>
    </dgm:pt>
    <dgm:pt modelId="{A711E3FC-C278-472B-9342-D24B783E24DB}" type="pres">
      <dgm:prSet presAssocID="{AEC801B7-9912-4E1A-A398-EB03698C36AD}" presName="arrow" presStyleLbl="node1" presStyleIdx="2" presStyleCnt="3" custLinFactNeighborY="-3077"/>
      <dgm:spPr/>
      <dgm:t>
        <a:bodyPr/>
        <a:lstStyle/>
        <a:p>
          <a:endParaRPr lang="fr-FR"/>
        </a:p>
      </dgm:t>
    </dgm:pt>
    <dgm:pt modelId="{B9E7BC95-6233-4AF8-9E6F-5F9331310441}" type="pres">
      <dgm:prSet presAssocID="{AEC801B7-9912-4E1A-A398-EB03698C36AD}" presName="descendantArrow" presStyleCnt="0"/>
      <dgm:spPr/>
    </dgm:pt>
    <dgm:pt modelId="{29BB52BD-04D0-4253-B770-2FCDEFCC07CA}" type="pres">
      <dgm:prSet presAssocID="{87C1BFBD-6D3A-443A-9D7A-917D35C6279F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0D88F6F-9AF7-4B13-858D-DA0F67B4A259}" type="presOf" srcId="{AEC801B7-9912-4E1A-A398-EB03698C36AD}" destId="{F7840C4F-F1AE-4A17-BE04-C7B6BB0B0DE7}" srcOrd="0" destOrd="0" presId="urn:microsoft.com/office/officeart/2005/8/layout/process4"/>
    <dgm:cxn modelId="{6C2FDC2F-2141-45B0-B9A1-C1172204AEC6}" type="presOf" srcId="{A5210474-1576-4C5B-B41B-6071059E341A}" destId="{E649BB73-9ED2-4552-BB75-E8AEDF921166}" srcOrd="0" destOrd="0" presId="urn:microsoft.com/office/officeart/2005/8/layout/process4"/>
    <dgm:cxn modelId="{EFB01535-A9DA-4E39-9D74-7FEE65B8F0B3}" srcId="{FEE26F70-AC59-4047-8E41-8E46C5002C7A}" destId="{CA657419-08C1-47B0-ABF9-AC5494E7CBDF}" srcOrd="0" destOrd="0" parTransId="{BA332D23-9F40-4BFA-A335-A5EB8929037C}" sibTransId="{CF4CE471-3AF5-43F4-8173-0CC1BF4F941E}"/>
    <dgm:cxn modelId="{DCBBB9E8-D1DD-44C9-B1BF-6E87B2B6FC47}" type="presOf" srcId="{87C1BFBD-6D3A-443A-9D7A-917D35C6279F}" destId="{29BB52BD-04D0-4253-B770-2FCDEFCC07CA}" srcOrd="0" destOrd="0" presId="urn:microsoft.com/office/officeart/2005/8/layout/process4"/>
    <dgm:cxn modelId="{95229272-76A9-4D8A-B19A-C8684585F7FC}" srcId="{A5210474-1576-4C5B-B41B-6071059E341A}" destId="{D12B1264-38F4-456A-B074-43055FC167E6}" srcOrd="0" destOrd="0" parTransId="{19CF45FE-DB96-4CB9-8EB7-E59CCA69C62D}" sibTransId="{5F3E6F68-C679-4925-9B7C-2A897C891C01}"/>
    <dgm:cxn modelId="{2D8E910B-E84C-4CFC-BC71-7DE319A6189A}" srcId="{D8CE4396-52E2-41F5-AA13-BB8766A81BDD}" destId="{AEC801B7-9912-4E1A-A398-EB03698C36AD}" srcOrd="0" destOrd="0" parTransId="{0051BADE-CC86-424C-B16B-FDE86270AC16}" sibTransId="{F12C1C1C-3428-4AF8-8E1A-A8BFA0DFAEE4}"/>
    <dgm:cxn modelId="{9A2CDBB3-A9BA-439F-B513-47E9744E71B0}" type="presOf" srcId="{CA657419-08C1-47B0-ABF9-AC5494E7CBDF}" destId="{F6CBE8F7-5AC5-44F2-8F4A-85AA61530B13}" srcOrd="0" destOrd="0" presId="urn:microsoft.com/office/officeart/2005/8/layout/process4"/>
    <dgm:cxn modelId="{9AAB1D9F-83FC-4212-B030-AF981BA8E901}" type="presOf" srcId="{A5210474-1576-4C5B-B41B-6071059E341A}" destId="{CDFEFF95-23C5-4793-9F70-AA6654EE931C}" srcOrd="1" destOrd="0" presId="urn:microsoft.com/office/officeart/2005/8/layout/process4"/>
    <dgm:cxn modelId="{B49E59C3-808D-4CE3-B7B9-CC2C967A1F75}" type="presOf" srcId="{AEC801B7-9912-4E1A-A398-EB03698C36AD}" destId="{A711E3FC-C278-472B-9342-D24B783E24DB}" srcOrd="1" destOrd="0" presId="urn:microsoft.com/office/officeart/2005/8/layout/process4"/>
    <dgm:cxn modelId="{FA8A09F6-6FF9-41BC-81E3-678520CC460E}" type="presOf" srcId="{D8CE4396-52E2-41F5-AA13-BB8766A81BDD}" destId="{0E900462-E043-4B16-85F1-4A62DB2F1098}" srcOrd="0" destOrd="0" presId="urn:microsoft.com/office/officeart/2005/8/layout/process4"/>
    <dgm:cxn modelId="{9EC9FC88-E6DD-4069-922A-04DA1E641614}" srcId="{D8CE4396-52E2-41F5-AA13-BB8766A81BDD}" destId="{A5210474-1576-4C5B-B41B-6071059E341A}" srcOrd="1" destOrd="0" parTransId="{F064FBD8-2EA3-4BE3-A31F-2203E4790B67}" sibTransId="{789ACA45-B439-47A2-95E0-2F9C5D3ED45E}"/>
    <dgm:cxn modelId="{6B28366A-FF51-436D-9BB7-E833FF0DFF85}" type="presOf" srcId="{FEE26F70-AC59-4047-8E41-8E46C5002C7A}" destId="{28577C78-BA1F-41E6-9F8E-5516DA53ECD1}" srcOrd="0" destOrd="0" presId="urn:microsoft.com/office/officeart/2005/8/layout/process4"/>
    <dgm:cxn modelId="{3812F8B0-30CD-4458-AAFF-75020DC1127D}" type="presOf" srcId="{FEE26F70-AC59-4047-8E41-8E46C5002C7A}" destId="{D40D0562-86F1-4A53-BC65-956C92D988C1}" srcOrd="1" destOrd="0" presId="urn:microsoft.com/office/officeart/2005/8/layout/process4"/>
    <dgm:cxn modelId="{2EC17C5F-F5FF-41C5-B3CA-BB49CBA25DE4}" srcId="{AEC801B7-9912-4E1A-A398-EB03698C36AD}" destId="{87C1BFBD-6D3A-443A-9D7A-917D35C6279F}" srcOrd="0" destOrd="0" parTransId="{0F4312B5-F00E-43EF-924A-09D585273C77}" sibTransId="{8C89A458-CA18-4620-9C41-1B665BD8FFB6}"/>
    <dgm:cxn modelId="{62E8D0B4-EF26-4954-948B-9E23E3A0791D}" srcId="{D8CE4396-52E2-41F5-AA13-BB8766A81BDD}" destId="{FEE26F70-AC59-4047-8E41-8E46C5002C7A}" srcOrd="2" destOrd="0" parTransId="{416498F8-3FA9-42F8-80E1-36E851B77A3E}" sibTransId="{1655A480-C63B-4FF7-9BEE-7A59698AE13D}"/>
    <dgm:cxn modelId="{0B91D568-893D-4D25-B1C8-A4F511C27E63}" type="presOf" srcId="{D12B1264-38F4-456A-B074-43055FC167E6}" destId="{6A1EA831-A58D-4C85-B31E-1527CB6EFA08}" srcOrd="0" destOrd="0" presId="urn:microsoft.com/office/officeart/2005/8/layout/process4"/>
    <dgm:cxn modelId="{9DE80BE7-9119-4D60-956E-14BCA5C06DD3}" type="presParOf" srcId="{0E900462-E043-4B16-85F1-4A62DB2F1098}" destId="{1036BD3C-420D-4072-AB18-8EA871F9FEC8}" srcOrd="0" destOrd="0" presId="urn:microsoft.com/office/officeart/2005/8/layout/process4"/>
    <dgm:cxn modelId="{BD9E8888-A548-4546-9379-97F130825344}" type="presParOf" srcId="{1036BD3C-420D-4072-AB18-8EA871F9FEC8}" destId="{28577C78-BA1F-41E6-9F8E-5516DA53ECD1}" srcOrd="0" destOrd="0" presId="urn:microsoft.com/office/officeart/2005/8/layout/process4"/>
    <dgm:cxn modelId="{63E4AFC1-F1A2-4237-8699-7AFC4B78BC57}" type="presParOf" srcId="{1036BD3C-420D-4072-AB18-8EA871F9FEC8}" destId="{D40D0562-86F1-4A53-BC65-956C92D988C1}" srcOrd="1" destOrd="0" presId="urn:microsoft.com/office/officeart/2005/8/layout/process4"/>
    <dgm:cxn modelId="{D9DF773F-7FCC-4067-9F8E-79E382D4435F}" type="presParOf" srcId="{1036BD3C-420D-4072-AB18-8EA871F9FEC8}" destId="{6C2A2DF3-DABE-4BFB-83B7-B2A45F5063CA}" srcOrd="2" destOrd="0" presId="urn:microsoft.com/office/officeart/2005/8/layout/process4"/>
    <dgm:cxn modelId="{BDB66329-A89D-4A55-8986-8EBF6DBBC4F4}" type="presParOf" srcId="{6C2A2DF3-DABE-4BFB-83B7-B2A45F5063CA}" destId="{F6CBE8F7-5AC5-44F2-8F4A-85AA61530B13}" srcOrd="0" destOrd="0" presId="urn:microsoft.com/office/officeart/2005/8/layout/process4"/>
    <dgm:cxn modelId="{65CB453A-7E08-477A-9DD3-5BE28A2D9C69}" type="presParOf" srcId="{0E900462-E043-4B16-85F1-4A62DB2F1098}" destId="{B29EC76D-7AF8-45E9-88BF-2ABD900C9B1B}" srcOrd="1" destOrd="0" presId="urn:microsoft.com/office/officeart/2005/8/layout/process4"/>
    <dgm:cxn modelId="{F9F9FFC8-BAFF-4887-9780-3D1AEDE96B48}" type="presParOf" srcId="{0E900462-E043-4B16-85F1-4A62DB2F1098}" destId="{5B4C1F0B-644A-4BF1-A160-FF657B04428C}" srcOrd="2" destOrd="0" presId="urn:microsoft.com/office/officeart/2005/8/layout/process4"/>
    <dgm:cxn modelId="{0AF5FB53-4E2B-4099-8FF4-2A88381547C2}" type="presParOf" srcId="{5B4C1F0B-644A-4BF1-A160-FF657B04428C}" destId="{E649BB73-9ED2-4552-BB75-E8AEDF921166}" srcOrd="0" destOrd="0" presId="urn:microsoft.com/office/officeart/2005/8/layout/process4"/>
    <dgm:cxn modelId="{48700506-8006-4C7E-B682-130A0ED04D36}" type="presParOf" srcId="{5B4C1F0B-644A-4BF1-A160-FF657B04428C}" destId="{CDFEFF95-23C5-4793-9F70-AA6654EE931C}" srcOrd="1" destOrd="0" presId="urn:microsoft.com/office/officeart/2005/8/layout/process4"/>
    <dgm:cxn modelId="{0527D1F0-D1E3-411E-B27E-6BC736B02EFE}" type="presParOf" srcId="{5B4C1F0B-644A-4BF1-A160-FF657B04428C}" destId="{DB06E134-CF48-4AAA-9658-9960F4E2CDA0}" srcOrd="2" destOrd="0" presId="urn:microsoft.com/office/officeart/2005/8/layout/process4"/>
    <dgm:cxn modelId="{907C58EC-2FDA-4F66-AFCE-3A32244A7377}" type="presParOf" srcId="{DB06E134-CF48-4AAA-9658-9960F4E2CDA0}" destId="{6A1EA831-A58D-4C85-B31E-1527CB6EFA08}" srcOrd="0" destOrd="0" presId="urn:microsoft.com/office/officeart/2005/8/layout/process4"/>
    <dgm:cxn modelId="{9203F0E8-E65A-4DE0-A83F-C891CA811A62}" type="presParOf" srcId="{0E900462-E043-4B16-85F1-4A62DB2F1098}" destId="{627C17D2-AF58-4CC0-A0FC-286242808317}" srcOrd="3" destOrd="0" presId="urn:microsoft.com/office/officeart/2005/8/layout/process4"/>
    <dgm:cxn modelId="{8A0DCA4E-2881-445F-B3D0-F0DB7C185453}" type="presParOf" srcId="{0E900462-E043-4B16-85F1-4A62DB2F1098}" destId="{DA5C95E1-5374-427C-8999-D13B1E0C6EF9}" srcOrd="4" destOrd="0" presId="urn:microsoft.com/office/officeart/2005/8/layout/process4"/>
    <dgm:cxn modelId="{217415AE-A488-4473-B8B7-12D25DAC84D0}" type="presParOf" srcId="{DA5C95E1-5374-427C-8999-D13B1E0C6EF9}" destId="{F7840C4F-F1AE-4A17-BE04-C7B6BB0B0DE7}" srcOrd="0" destOrd="0" presId="urn:microsoft.com/office/officeart/2005/8/layout/process4"/>
    <dgm:cxn modelId="{61E59B5C-DAE8-4EF5-BFBA-523607324E25}" type="presParOf" srcId="{DA5C95E1-5374-427C-8999-D13B1E0C6EF9}" destId="{A711E3FC-C278-472B-9342-D24B783E24DB}" srcOrd="1" destOrd="0" presId="urn:microsoft.com/office/officeart/2005/8/layout/process4"/>
    <dgm:cxn modelId="{00C36D59-11E3-492E-A39A-5B38D12F2635}" type="presParOf" srcId="{DA5C95E1-5374-427C-8999-D13B1E0C6EF9}" destId="{B9E7BC95-6233-4AF8-9E6F-5F9331310441}" srcOrd="2" destOrd="0" presId="urn:microsoft.com/office/officeart/2005/8/layout/process4"/>
    <dgm:cxn modelId="{CA0D1F6C-790E-45F7-95B2-75B7C20B4A2B}" type="presParOf" srcId="{B9E7BC95-6233-4AF8-9E6F-5F9331310441}" destId="{29BB52BD-04D0-4253-B770-2FCDEFCC07C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996227-8445-4157-B7F8-A5FF04F20D4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5333B9B-02C4-49CB-BE7C-DA86005C2FB4}">
      <dgm:prSet phldrT="[Text]"/>
      <dgm:spPr/>
      <dgm:t>
        <a:bodyPr/>
        <a:lstStyle/>
        <a:p>
          <a:r>
            <a:rPr lang="fr-FR" dirty="0" err="1" smtClean="0"/>
            <a:t>StopWord</a:t>
          </a:r>
          <a:endParaRPr lang="fr-FR" dirty="0"/>
        </a:p>
      </dgm:t>
    </dgm:pt>
    <dgm:pt modelId="{23A01FA3-2426-4554-B00C-79494ECFC680}" type="parTrans" cxnId="{5F34F728-CD10-4639-9738-CA73E2DCB101}">
      <dgm:prSet/>
      <dgm:spPr/>
      <dgm:t>
        <a:bodyPr/>
        <a:lstStyle/>
        <a:p>
          <a:endParaRPr lang="fr-FR"/>
        </a:p>
      </dgm:t>
    </dgm:pt>
    <dgm:pt modelId="{EA609328-BFE7-4512-8D30-5B69874318E9}" type="sibTrans" cxnId="{5F34F728-CD10-4639-9738-CA73E2DCB101}">
      <dgm:prSet/>
      <dgm:spPr/>
      <dgm:t>
        <a:bodyPr/>
        <a:lstStyle/>
        <a:p>
          <a:endParaRPr lang="fr-FR"/>
        </a:p>
      </dgm:t>
    </dgm:pt>
    <dgm:pt modelId="{617BADDC-2F08-4057-B190-4AEC2EB1488B}">
      <dgm:prSet phldrT="[Text]"/>
      <dgm:spPr/>
      <dgm:t>
        <a:bodyPr/>
        <a:lstStyle/>
        <a:p>
          <a:pPr algn="l"/>
          <a:r>
            <a:rPr lang="en-GB" b="0" i="0" dirty="0" smtClean="0"/>
            <a:t>'key', 'features', 'elegance',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'abstract', 'eyelet', 'door', 'curtain', 'floral', 'curtain', 'elegance',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'abstract', 'eyelet', 'door', 'curtain', 'cm', 'height', 'pack', 'price', '</a:t>
          </a:r>
          <a:r>
            <a:rPr lang="en-GB" b="0" i="0" dirty="0" err="1" smtClean="0"/>
            <a:t>rs</a:t>
          </a:r>
          <a:r>
            <a:rPr lang="en-GB" b="0" i="0" dirty="0" smtClean="0"/>
            <a:t>', 'curtain', 'enhances', 'look', 'interiors'</a:t>
          </a:r>
          <a:endParaRPr lang="fr-FR" dirty="0"/>
        </a:p>
      </dgm:t>
    </dgm:pt>
    <dgm:pt modelId="{301D6194-CBB5-4475-B418-5CBDEFBB6F49}" type="parTrans" cxnId="{BC28CCB0-F1DA-4EF4-8788-B03239BA7FB8}">
      <dgm:prSet/>
      <dgm:spPr/>
      <dgm:t>
        <a:bodyPr/>
        <a:lstStyle/>
        <a:p>
          <a:endParaRPr lang="fr-FR"/>
        </a:p>
      </dgm:t>
    </dgm:pt>
    <dgm:pt modelId="{08C77D02-AA53-48EC-9B18-45E1CE8F7443}" type="sibTrans" cxnId="{BC28CCB0-F1DA-4EF4-8788-B03239BA7FB8}">
      <dgm:prSet/>
      <dgm:spPr/>
      <dgm:t>
        <a:bodyPr/>
        <a:lstStyle/>
        <a:p>
          <a:endParaRPr lang="fr-FR"/>
        </a:p>
      </dgm:t>
    </dgm:pt>
    <dgm:pt modelId="{FF1B2E50-6C71-48EE-95A5-4D7D1609D9D6}">
      <dgm:prSet phldrT="[Text]"/>
      <dgm:spPr/>
      <dgm:t>
        <a:bodyPr/>
        <a:lstStyle/>
        <a:p>
          <a:r>
            <a:rPr lang="fr-FR" dirty="0" smtClean="0"/>
            <a:t>POS Tag</a:t>
          </a:r>
          <a:endParaRPr lang="fr-FR" dirty="0"/>
        </a:p>
      </dgm:t>
    </dgm:pt>
    <dgm:pt modelId="{715BCDDE-5D23-4852-B002-3408AAF0552F}" type="parTrans" cxnId="{0F32D00C-EEC1-43C7-B8B1-ABF8585A6606}">
      <dgm:prSet/>
      <dgm:spPr/>
      <dgm:t>
        <a:bodyPr/>
        <a:lstStyle/>
        <a:p>
          <a:endParaRPr lang="fr-FR"/>
        </a:p>
      </dgm:t>
    </dgm:pt>
    <dgm:pt modelId="{CA329F3E-FC22-45FA-BC7B-AB388CE50F77}" type="sibTrans" cxnId="{0F32D00C-EEC1-43C7-B8B1-ABF8585A6606}">
      <dgm:prSet/>
      <dgm:spPr/>
      <dgm:t>
        <a:bodyPr/>
        <a:lstStyle/>
        <a:p>
          <a:endParaRPr lang="fr-FR"/>
        </a:p>
      </dgm:t>
    </dgm:pt>
    <dgm:pt modelId="{CDE611DA-C8C2-4398-9BAF-9F0006533C26}">
      <dgm:prSet phldrT="[Text]"/>
      <dgm:spPr/>
      <dgm:t>
        <a:bodyPr/>
        <a:lstStyle/>
        <a:p>
          <a:r>
            <a:rPr lang="en-GB" b="0" i="0" dirty="0" smtClean="0"/>
            <a:t>'features',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'eyelet', 'door', 'curtain', 'elegance',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'eyelet', 'door', 'curtain', 'price', 'curtain', 'enhances', 'interiors'</a:t>
          </a:r>
          <a:endParaRPr lang="fr-FR" dirty="0"/>
        </a:p>
      </dgm:t>
    </dgm:pt>
    <dgm:pt modelId="{9CC83D6A-83B8-4A9E-B6A4-7C4571292280}" type="parTrans" cxnId="{B236FE15-A146-46DF-9AAF-6BE61A9690C6}">
      <dgm:prSet/>
      <dgm:spPr/>
      <dgm:t>
        <a:bodyPr/>
        <a:lstStyle/>
        <a:p>
          <a:endParaRPr lang="fr-FR"/>
        </a:p>
      </dgm:t>
    </dgm:pt>
    <dgm:pt modelId="{A5E1A971-2067-458E-AF70-1B66C993E575}" type="sibTrans" cxnId="{B236FE15-A146-46DF-9AAF-6BE61A9690C6}">
      <dgm:prSet/>
      <dgm:spPr/>
      <dgm:t>
        <a:bodyPr/>
        <a:lstStyle/>
        <a:p>
          <a:endParaRPr lang="fr-FR"/>
        </a:p>
      </dgm:t>
    </dgm:pt>
    <dgm:pt modelId="{F4C196EC-F855-4DC4-BC97-EDF7CC1AA7A0}">
      <dgm:prSet phldrT="[Text]"/>
      <dgm:spPr/>
      <dgm:t>
        <a:bodyPr/>
        <a:lstStyle/>
        <a:p>
          <a:r>
            <a:rPr lang="fr-FR" dirty="0" err="1" smtClean="0"/>
            <a:t>Lemmatization</a:t>
          </a:r>
          <a:endParaRPr lang="fr-FR" dirty="0"/>
        </a:p>
      </dgm:t>
    </dgm:pt>
    <dgm:pt modelId="{CF82249C-8416-46AA-B4F4-0413758784C0}" type="parTrans" cxnId="{8244BBC0-5486-444E-B202-88D2282C5C22}">
      <dgm:prSet/>
      <dgm:spPr/>
      <dgm:t>
        <a:bodyPr/>
        <a:lstStyle/>
        <a:p>
          <a:endParaRPr lang="fr-FR"/>
        </a:p>
      </dgm:t>
    </dgm:pt>
    <dgm:pt modelId="{B3CE14C4-8577-4352-8F37-4993152C9748}" type="sibTrans" cxnId="{8244BBC0-5486-444E-B202-88D2282C5C22}">
      <dgm:prSet/>
      <dgm:spPr/>
      <dgm:t>
        <a:bodyPr/>
        <a:lstStyle/>
        <a:p>
          <a:endParaRPr lang="fr-FR"/>
        </a:p>
      </dgm:t>
    </dgm:pt>
    <dgm:pt modelId="{07CF83C7-EEAF-407C-888D-0137EBB4A69F}">
      <dgm:prSet phldrT="[Text]"/>
      <dgm:spPr/>
      <dgm:t>
        <a:bodyPr/>
        <a:lstStyle/>
        <a:p>
          <a:r>
            <a:rPr lang="en-GB" b="0" i="0" dirty="0" smtClean="0"/>
            <a:t>feature',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'eyelet', 'door', 'curtain', 'elegance', 'polyester', '</a:t>
          </a:r>
          <a:r>
            <a:rPr lang="en-GB" b="0" i="0" dirty="0" err="1" smtClean="0"/>
            <a:t>multicolor</a:t>
          </a:r>
          <a:r>
            <a:rPr lang="en-GB" b="0" i="0" dirty="0" smtClean="0"/>
            <a:t>', 'eyelet', 'door', 'curtain', 'price', 'curtain', 'enhances', 'interior'</a:t>
          </a:r>
          <a:endParaRPr lang="fr-FR" dirty="0"/>
        </a:p>
      </dgm:t>
    </dgm:pt>
    <dgm:pt modelId="{1FF5FA49-DDD0-4372-A8B9-97FC8AC10E5D}" type="parTrans" cxnId="{E9A8221D-FFC6-45F7-9EA6-BAD235011C67}">
      <dgm:prSet/>
      <dgm:spPr/>
      <dgm:t>
        <a:bodyPr/>
        <a:lstStyle/>
        <a:p>
          <a:endParaRPr lang="fr-FR"/>
        </a:p>
      </dgm:t>
    </dgm:pt>
    <dgm:pt modelId="{A494E3EB-80BB-4A09-8229-04356ACFBC64}" type="sibTrans" cxnId="{E9A8221D-FFC6-45F7-9EA6-BAD235011C67}">
      <dgm:prSet/>
      <dgm:spPr/>
      <dgm:t>
        <a:bodyPr/>
        <a:lstStyle/>
        <a:p>
          <a:endParaRPr lang="fr-FR"/>
        </a:p>
      </dgm:t>
    </dgm:pt>
    <dgm:pt modelId="{2ED42260-9757-4090-A1E4-18AED626D469}" type="pres">
      <dgm:prSet presAssocID="{AA996227-8445-4157-B7F8-A5FF04F20D4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454A737-9DAF-4EDF-9CF7-B4CA66D4D751}" type="pres">
      <dgm:prSet presAssocID="{F4C196EC-F855-4DC4-BC97-EDF7CC1AA7A0}" presName="boxAndChildren" presStyleCnt="0"/>
      <dgm:spPr/>
    </dgm:pt>
    <dgm:pt modelId="{7F44ABB8-073A-4171-A3AC-C967C6164776}" type="pres">
      <dgm:prSet presAssocID="{F4C196EC-F855-4DC4-BC97-EDF7CC1AA7A0}" presName="parentTextBox" presStyleLbl="node1" presStyleIdx="0" presStyleCnt="3"/>
      <dgm:spPr/>
      <dgm:t>
        <a:bodyPr/>
        <a:lstStyle/>
        <a:p>
          <a:endParaRPr lang="fr-FR"/>
        </a:p>
      </dgm:t>
    </dgm:pt>
    <dgm:pt modelId="{6C83DCD0-ADDE-485F-98F9-F7FB1B60AC88}" type="pres">
      <dgm:prSet presAssocID="{F4C196EC-F855-4DC4-BC97-EDF7CC1AA7A0}" presName="entireBox" presStyleLbl="node1" presStyleIdx="0" presStyleCnt="3"/>
      <dgm:spPr/>
      <dgm:t>
        <a:bodyPr/>
        <a:lstStyle/>
        <a:p>
          <a:endParaRPr lang="fr-FR"/>
        </a:p>
      </dgm:t>
    </dgm:pt>
    <dgm:pt modelId="{8ADDB005-0ECA-4C03-A22D-9DB5A058BE61}" type="pres">
      <dgm:prSet presAssocID="{F4C196EC-F855-4DC4-BC97-EDF7CC1AA7A0}" presName="descendantBox" presStyleCnt="0"/>
      <dgm:spPr/>
    </dgm:pt>
    <dgm:pt modelId="{00EA85C8-D5E6-4514-A4EF-CB3B64C3EEC6}" type="pres">
      <dgm:prSet presAssocID="{07CF83C7-EEAF-407C-888D-0137EBB4A69F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82FB58-7964-4718-8EE2-859DBCA7F5A5}" type="pres">
      <dgm:prSet presAssocID="{CA329F3E-FC22-45FA-BC7B-AB388CE50F77}" presName="sp" presStyleCnt="0"/>
      <dgm:spPr/>
    </dgm:pt>
    <dgm:pt modelId="{920CDF36-FB68-4D28-BFD1-E6061CC76157}" type="pres">
      <dgm:prSet presAssocID="{FF1B2E50-6C71-48EE-95A5-4D7D1609D9D6}" presName="arrowAndChildren" presStyleCnt="0"/>
      <dgm:spPr/>
    </dgm:pt>
    <dgm:pt modelId="{467C6510-8C0D-4312-8147-C39A872C34F7}" type="pres">
      <dgm:prSet presAssocID="{FF1B2E50-6C71-48EE-95A5-4D7D1609D9D6}" presName="parentTextArrow" presStyleLbl="node1" presStyleIdx="0" presStyleCnt="3"/>
      <dgm:spPr/>
      <dgm:t>
        <a:bodyPr/>
        <a:lstStyle/>
        <a:p>
          <a:endParaRPr lang="fr-FR"/>
        </a:p>
      </dgm:t>
    </dgm:pt>
    <dgm:pt modelId="{ED5D6B7B-8945-444E-93D5-8C9F6C7485A4}" type="pres">
      <dgm:prSet presAssocID="{FF1B2E50-6C71-48EE-95A5-4D7D1609D9D6}" presName="arrow" presStyleLbl="node1" presStyleIdx="1" presStyleCnt="3"/>
      <dgm:spPr/>
      <dgm:t>
        <a:bodyPr/>
        <a:lstStyle/>
        <a:p>
          <a:endParaRPr lang="fr-FR"/>
        </a:p>
      </dgm:t>
    </dgm:pt>
    <dgm:pt modelId="{79F64C76-3493-4486-A4DA-38E79A6580AC}" type="pres">
      <dgm:prSet presAssocID="{FF1B2E50-6C71-48EE-95A5-4D7D1609D9D6}" presName="descendantArrow" presStyleCnt="0"/>
      <dgm:spPr/>
    </dgm:pt>
    <dgm:pt modelId="{B954FA58-CD0A-43FC-A22B-E033BBF5F602}" type="pres">
      <dgm:prSet presAssocID="{CDE611DA-C8C2-4398-9BAF-9F0006533C26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31350D-03F8-486D-985A-0B633CBE8C14}" type="pres">
      <dgm:prSet presAssocID="{EA609328-BFE7-4512-8D30-5B69874318E9}" presName="sp" presStyleCnt="0"/>
      <dgm:spPr/>
    </dgm:pt>
    <dgm:pt modelId="{32E03AF6-9DC0-41F3-9C27-5D785A0429E8}" type="pres">
      <dgm:prSet presAssocID="{65333B9B-02C4-49CB-BE7C-DA86005C2FB4}" presName="arrowAndChildren" presStyleCnt="0"/>
      <dgm:spPr/>
    </dgm:pt>
    <dgm:pt modelId="{A353EFEC-DF41-4919-8D07-4A7352D6081A}" type="pres">
      <dgm:prSet presAssocID="{65333B9B-02C4-49CB-BE7C-DA86005C2FB4}" presName="parentTextArrow" presStyleLbl="node1" presStyleIdx="1" presStyleCnt="3"/>
      <dgm:spPr/>
      <dgm:t>
        <a:bodyPr/>
        <a:lstStyle/>
        <a:p>
          <a:endParaRPr lang="fr-FR"/>
        </a:p>
      </dgm:t>
    </dgm:pt>
    <dgm:pt modelId="{441928D3-9939-4EAE-BB6C-F488A5D98B51}" type="pres">
      <dgm:prSet presAssocID="{65333B9B-02C4-49CB-BE7C-DA86005C2FB4}" presName="arrow" presStyleLbl="node1" presStyleIdx="2" presStyleCnt="3"/>
      <dgm:spPr/>
      <dgm:t>
        <a:bodyPr/>
        <a:lstStyle/>
        <a:p>
          <a:endParaRPr lang="fr-FR"/>
        </a:p>
      </dgm:t>
    </dgm:pt>
    <dgm:pt modelId="{01FCC42B-ECFA-473B-A8E1-0981BEFE246B}" type="pres">
      <dgm:prSet presAssocID="{65333B9B-02C4-49CB-BE7C-DA86005C2FB4}" presName="descendantArrow" presStyleCnt="0"/>
      <dgm:spPr/>
    </dgm:pt>
    <dgm:pt modelId="{9E5B1CF5-2522-4AFE-B6E6-6D9D7469E10C}" type="pres">
      <dgm:prSet presAssocID="{617BADDC-2F08-4057-B190-4AEC2EB1488B}" presName="childTextArrow" presStyleLbl="fgAccFollowNode1" presStyleIdx="2" presStyleCnt="3" custLinFactNeighborX="-1426" custLinFactNeighborY="-982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F32D00C-EEC1-43C7-B8B1-ABF8585A6606}" srcId="{AA996227-8445-4157-B7F8-A5FF04F20D47}" destId="{FF1B2E50-6C71-48EE-95A5-4D7D1609D9D6}" srcOrd="1" destOrd="0" parTransId="{715BCDDE-5D23-4852-B002-3408AAF0552F}" sibTransId="{CA329F3E-FC22-45FA-BC7B-AB388CE50F77}"/>
    <dgm:cxn modelId="{EACED3F4-BAF2-4D34-AC91-2951EB7E6CA0}" type="presOf" srcId="{F4C196EC-F855-4DC4-BC97-EDF7CC1AA7A0}" destId="{7F44ABB8-073A-4171-A3AC-C967C6164776}" srcOrd="0" destOrd="0" presId="urn:microsoft.com/office/officeart/2005/8/layout/process4"/>
    <dgm:cxn modelId="{434EFB35-DCF3-44C6-9806-3C8679E379F9}" type="presOf" srcId="{65333B9B-02C4-49CB-BE7C-DA86005C2FB4}" destId="{441928D3-9939-4EAE-BB6C-F488A5D98B51}" srcOrd="1" destOrd="0" presId="urn:microsoft.com/office/officeart/2005/8/layout/process4"/>
    <dgm:cxn modelId="{62AC9A89-58E5-44AB-A0DE-D0B9F5A01700}" type="presOf" srcId="{65333B9B-02C4-49CB-BE7C-DA86005C2FB4}" destId="{A353EFEC-DF41-4919-8D07-4A7352D6081A}" srcOrd="0" destOrd="0" presId="urn:microsoft.com/office/officeart/2005/8/layout/process4"/>
    <dgm:cxn modelId="{B236FE15-A146-46DF-9AAF-6BE61A9690C6}" srcId="{FF1B2E50-6C71-48EE-95A5-4D7D1609D9D6}" destId="{CDE611DA-C8C2-4398-9BAF-9F0006533C26}" srcOrd="0" destOrd="0" parTransId="{9CC83D6A-83B8-4A9E-B6A4-7C4571292280}" sibTransId="{A5E1A971-2067-458E-AF70-1B66C993E575}"/>
    <dgm:cxn modelId="{844A0003-709B-49E4-AAA0-F1D080AF30EF}" type="presOf" srcId="{AA996227-8445-4157-B7F8-A5FF04F20D47}" destId="{2ED42260-9757-4090-A1E4-18AED626D469}" srcOrd="0" destOrd="0" presId="urn:microsoft.com/office/officeart/2005/8/layout/process4"/>
    <dgm:cxn modelId="{5F34F728-CD10-4639-9738-CA73E2DCB101}" srcId="{AA996227-8445-4157-B7F8-A5FF04F20D47}" destId="{65333B9B-02C4-49CB-BE7C-DA86005C2FB4}" srcOrd="0" destOrd="0" parTransId="{23A01FA3-2426-4554-B00C-79494ECFC680}" sibTransId="{EA609328-BFE7-4512-8D30-5B69874318E9}"/>
    <dgm:cxn modelId="{AFF5CDA2-7AB3-4787-89BB-729600A8A36A}" type="presOf" srcId="{FF1B2E50-6C71-48EE-95A5-4D7D1609D9D6}" destId="{467C6510-8C0D-4312-8147-C39A872C34F7}" srcOrd="0" destOrd="0" presId="urn:microsoft.com/office/officeart/2005/8/layout/process4"/>
    <dgm:cxn modelId="{8244BBC0-5486-444E-B202-88D2282C5C22}" srcId="{AA996227-8445-4157-B7F8-A5FF04F20D47}" destId="{F4C196EC-F855-4DC4-BC97-EDF7CC1AA7A0}" srcOrd="2" destOrd="0" parTransId="{CF82249C-8416-46AA-B4F4-0413758784C0}" sibTransId="{B3CE14C4-8577-4352-8F37-4993152C9748}"/>
    <dgm:cxn modelId="{2A35AC54-4F31-4E2F-8080-46CDFBB5D15D}" type="presOf" srcId="{617BADDC-2F08-4057-B190-4AEC2EB1488B}" destId="{9E5B1CF5-2522-4AFE-B6E6-6D9D7469E10C}" srcOrd="0" destOrd="0" presId="urn:microsoft.com/office/officeart/2005/8/layout/process4"/>
    <dgm:cxn modelId="{E9A8221D-FFC6-45F7-9EA6-BAD235011C67}" srcId="{F4C196EC-F855-4DC4-BC97-EDF7CC1AA7A0}" destId="{07CF83C7-EEAF-407C-888D-0137EBB4A69F}" srcOrd="0" destOrd="0" parTransId="{1FF5FA49-DDD0-4372-A8B9-97FC8AC10E5D}" sibTransId="{A494E3EB-80BB-4A09-8229-04356ACFBC64}"/>
    <dgm:cxn modelId="{843A14DB-B546-4332-B391-B870AB8E38A4}" type="presOf" srcId="{07CF83C7-EEAF-407C-888D-0137EBB4A69F}" destId="{00EA85C8-D5E6-4514-A4EF-CB3B64C3EEC6}" srcOrd="0" destOrd="0" presId="urn:microsoft.com/office/officeart/2005/8/layout/process4"/>
    <dgm:cxn modelId="{4262DB00-418C-4F4E-A567-D976A2513ABA}" type="presOf" srcId="{F4C196EC-F855-4DC4-BC97-EDF7CC1AA7A0}" destId="{6C83DCD0-ADDE-485F-98F9-F7FB1B60AC88}" srcOrd="1" destOrd="0" presId="urn:microsoft.com/office/officeart/2005/8/layout/process4"/>
    <dgm:cxn modelId="{B63DFC92-0ECD-4929-A8F3-29942E37CA43}" type="presOf" srcId="{CDE611DA-C8C2-4398-9BAF-9F0006533C26}" destId="{B954FA58-CD0A-43FC-A22B-E033BBF5F602}" srcOrd="0" destOrd="0" presId="urn:microsoft.com/office/officeart/2005/8/layout/process4"/>
    <dgm:cxn modelId="{02BF9278-C5CF-4E72-AF94-671E6ECC6153}" type="presOf" srcId="{FF1B2E50-6C71-48EE-95A5-4D7D1609D9D6}" destId="{ED5D6B7B-8945-444E-93D5-8C9F6C7485A4}" srcOrd="1" destOrd="0" presId="urn:microsoft.com/office/officeart/2005/8/layout/process4"/>
    <dgm:cxn modelId="{BC28CCB0-F1DA-4EF4-8788-B03239BA7FB8}" srcId="{65333B9B-02C4-49CB-BE7C-DA86005C2FB4}" destId="{617BADDC-2F08-4057-B190-4AEC2EB1488B}" srcOrd="0" destOrd="0" parTransId="{301D6194-CBB5-4475-B418-5CBDEFBB6F49}" sibTransId="{08C77D02-AA53-48EC-9B18-45E1CE8F7443}"/>
    <dgm:cxn modelId="{58A791E8-53C7-4B1B-A5E8-A0892FBE29FE}" type="presParOf" srcId="{2ED42260-9757-4090-A1E4-18AED626D469}" destId="{F454A737-9DAF-4EDF-9CF7-B4CA66D4D751}" srcOrd="0" destOrd="0" presId="urn:microsoft.com/office/officeart/2005/8/layout/process4"/>
    <dgm:cxn modelId="{2DB222D6-CBEA-42B0-BC5E-DCC95C527AFA}" type="presParOf" srcId="{F454A737-9DAF-4EDF-9CF7-B4CA66D4D751}" destId="{7F44ABB8-073A-4171-A3AC-C967C6164776}" srcOrd="0" destOrd="0" presId="urn:microsoft.com/office/officeart/2005/8/layout/process4"/>
    <dgm:cxn modelId="{19788895-F932-4D45-AE76-D72B156144F4}" type="presParOf" srcId="{F454A737-9DAF-4EDF-9CF7-B4CA66D4D751}" destId="{6C83DCD0-ADDE-485F-98F9-F7FB1B60AC88}" srcOrd="1" destOrd="0" presId="urn:microsoft.com/office/officeart/2005/8/layout/process4"/>
    <dgm:cxn modelId="{7BCCB3CA-7460-4F62-9016-D83991D4335F}" type="presParOf" srcId="{F454A737-9DAF-4EDF-9CF7-B4CA66D4D751}" destId="{8ADDB005-0ECA-4C03-A22D-9DB5A058BE61}" srcOrd="2" destOrd="0" presId="urn:microsoft.com/office/officeart/2005/8/layout/process4"/>
    <dgm:cxn modelId="{54D01F2D-A2DA-49E4-BD78-49270CC8CB7E}" type="presParOf" srcId="{8ADDB005-0ECA-4C03-A22D-9DB5A058BE61}" destId="{00EA85C8-D5E6-4514-A4EF-CB3B64C3EEC6}" srcOrd="0" destOrd="0" presId="urn:microsoft.com/office/officeart/2005/8/layout/process4"/>
    <dgm:cxn modelId="{4F1B5E21-A41A-4E7C-9FD0-4E3E230EB209}" type="presParOf" srcId="{2ED42260-9757-4090-A1E4-18AED626D469}" destId="{9882FB58-7964-4718-8EE2-859DBCA7F5A5}" srcOrd="1" destOrd="0" presId="urn:microsoft.com/office/officeart/2005/8/layout/process4"/>
    <dgm:cxn modelId="{62927E8E-0A26-4071-B74F-BFF958CF6ED4}" type="presParOf" srcId="{2ED42260-9757-4090-A1E4-18AED626D469}" destId="{920CDF36-FB68-4D28-BFD1-E6061CC76157}" srcOrd="2" destOrd="0" presId="urn:microsoft.com/office/officeart/2005/8/layout/process4"/>
    <dgm:cxn modelId="{F0B48B18-92C3-4FD5-933D-E5779C1EEBE0}" type="presParOf" srcId="{920CDF36-FB68-4D28-BFD1-E6061CC76157}" destId="{467C6510-8C0D-4312-8147-C39A872C34F7}" srcOrd="0" destOrd="0" presId="urn:microsoft.com/office/officeart/2005/8/layout/process4"/>
    <dgm:cxn modelId="{D6F662D6-F768-474A-B8AB-43CD61324CB8}" type="presParOf" srcId="{920CDF36-FB68-4D28-BFD1-E6061CC76157}" destId="{ED5D6B7B-8945-444E-93D5-8C9F6C7485A4}" srcOrd="1" destOrd="0" presId="urn:microsoft.com/office/officeart/2005/8/layout/process4"/>
    <dgm:cxn modelId="{33494F77-98A4-4D2D-9024-46F73471E775}" type="presParOf" srcId="{920CDF36-FB68-4D28-BFD1-E6061CC76157}" destId="{79F64C76-3493-4486-A4DA-38E79A6580AC}" srcOrd="2" destOrd="0" presId="urn:microsoft.com/office/officeart/2005/8/layout/process4"/>
    <dgm:cxn modelId="{3981DE98-3451-4590-9B92-963C26A45ADE}" type="presParOf" srcId="{79F64C76-3493-4486-A4DA-38E79A6580AC}" destId="{B954FA58-CD0A-43FC-A22B-E033BBF5F602}" srcOrd="0" destOrd="0" presId="urn:microsoft.com/office/officeart/2005/8/layout/process4"/>
    <dgm:cxn modelId="{4483DC33-5A93-4FCD-BA0E-499DF6A4D5C2}" type="presParOf" srcId="{2ED42260-9757-4090-A1E4-18AED626D469}" destId="{0A31350D-03F8-486D-985A-0B633CBE8C14}" srcOrd="3" destOrd="0" presId="urn:microsoft.com/office/officeart/2005/8/layout/process4"/>
    <dgm:cxn modelId="{F3973F46-2DA7-4C38-AE74-B20C27BDE133}" type="presParOf" srcId="{2ED42260-9757-4090-A1E4-18AED626D469}" destId="{32E03AF6-9DC0-41F3-9C27-5D785A0429E8}" srcOrd="4" destOrd="0" presId="urn:microsoft.com/office/officeart/2005/8/layout/process4"/>
    <dgm:cxn modelId="{106F5A4C-B805-4B99-82E3-2F2537605518}" type="presParOf" srcId="{32E03AF6-9DC0-41F3-9C27-5D785A0429E8}" destId="{A353EFEC-DF41-4919-8D07-4A7352D6081A}" srcOrd="0" destOrd="0" presId="urn:microsoft.com/office/officeart/2005/8/layout/process4"/>
    <dgm:cxn modelId="{4522B806-EF43-425D-A4FD-773F1097C6DA}" type="presParOf" srcId="{32E03AF6-9DC0-41F3-9C27-5D785A0429E8}" destId="{441928D3-9939-4EAE-BB6C-F488A5D98B51}" srcOrd="1" destOrd="0" presId="urn:microsoft.com/office/officeart/2005/8/layout/process4"/>
    <dgm:cxn modelId="{12489909-6E48-40D1-BCE5-2FB23F4EC644}" type="presParOf" srcId="{32E03AF6-9DC0-41F3-9C27-5D785A0429E8}" destId="{01FCC42B-ECFA-473B-A8E1-0981BEFE246B}" srcOrd="2" destOrd="0" presId="urn:microsoft.com/office/officeart/2005/8/layout/process4"/>
    <dgm:cxn modelId="{26271E1C-9D22-4AEF-8AF0-6B2FC49CB9D8}" type="presParOf" srcId="{01FCC42B-ECFA-473B-A8E1-0981BEFE246B}" destId="{9E5B1CF5-2522-4AFE-B6E6-6D9D7469E1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D0562-86F1-4A53-BC65-956C92D988C1}">
      <dsp:nvSpPr>
        <dsp:cNvPr id="0" name=""/>
        <dsp:cNvSpPr/>
      </dsp:nvSpPr>
      <dsp:spPr>
        <a:xfrm>
          <a:off x="0" y="3275482"/>
          <a:ext cx="10515600" cy="1075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/>
            <a:t>Tokenized</a:t>
          </a:r>
          <a:endParaRPr lang="fr-FR" sz="2000" kern="1200" dirty="0"/>
        </a:p>
      </dsp:txBody>
      <dsp:txXfrm>
        <a:off x="0" y="3275482"/>
        <a:ext cx="10515600" cy="580546"/>
      </dsp:txXfrm>
    </dsp:sp>
    <dsp:sp modelId="{F6CBE8F7-5AC5-44F2-8F4A-85AA61530B13}">
      <dsp:nvSpPr>
        <dsp:cNvPr id="0" name=""/>
        <dsp:cNvSpPr/>
      </dsp:nvSpPr>
      <dsp:spPr>
        <a:xfrm>
          <a:off x="0" y="3834527"/>
          <a:ext cx="10515600" cy="494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i="0" kern="1200" dirty="0" smtClean="0"/>
            <a:t>'key', 'features', 'of', 'elegance',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'abstract', 'eyelet', 'door', 'curtain', 'floral', 'curtain', 'elegance',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'abstract', 'eyelet', 'door', 'curtain', 'cm', 'in', 'height', 'pack', 'of', 'price', '</a:t>
          </a:r>
          <a:r>
            <a:rPr lang="en-GB" sz="1600" b="0" i="0" kern="1200" dirty="0" err="1" smtClean="0"/>
            <a:t>rs</a:t>
          </a:r>
          <a:r>
            <a:rPr lang="en-GB" sz="1600" b="0" i="0" kern="1200" dirty="0" smtClean="0"/>
            <a:t>', </a:t>
          </a:r>
          <a:endParaRPr lang="fr-FR" sz="1600" kern="1200" dirty="0"/>
        </a:p>
      </dsp:txBody>
      <dsp:txXfrm>
        <a:off x="0" y="3834527"/>
        <a:ext cx="10515600" cy="494539"/>
      </dsp:txXfrm>
    </dsp:sp>
    <dsp:sp modelId="{CDFEFF95-23C5-4793-9F70-AA6654EE931C}">
      <dsp:nvSpPr>
        <dsp:cNvPr id="0" name=""/>
        <dsp:cNvSpPr/>
      </dsp:nvSpPr>
      <dsp:spPr>
        <a:xfrm rot="10800000">
          <a:off x="0" y="1638125"/>
          <a:ext cx="10515600" cy="165348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/>
            <a:t>Punctual</a:t>
          </a:r>
          <a:endParaRPr lang="fr-FR" sz="2000" kern="1200" dirty="0"/>
        </a:p>
      </dsp:txBody>
      <dsp:txXfrm rot="-10800000">
        <a:off x="0" y="1638125"/>
        <a:ext cx="10515600" cy="580372"/>
      </dsp:txXfrm>
    </dsp:sp>
    <dsp:sp modelId="{6A1EA831-A58D-4C85-B31E-1527CB6EFA08}">
      <dsp:nvSpPr>
        <dsp:cNvPr id="0" name=""/>
        <dsp:cNvSpPr/>
      </dsp:nvSpPr>
      <dsp:spPr>
        <a:xfrm>
          <a:off x="0" y="2218498"/>
          <a:ext cx="10515600" cy="494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i="0" kern="1200" dirty="0" smtClean="0"/>
            <a:t>key features of elegance polyester 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 abstract eyelet door curtain floral curtain elegance polyester 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 abstract eyelet door curtain cm in height pack of price </a:t>
          </a:r>
          <a:r>
            <a:rPr lang="en-GB" sz="1600" b="0" i="0" kern="1200" dirty="0" err="1" smtClean="0"/>
            <a:t>rs</a:t>
          </a:r>
          <a:r>
            <a:rPr lang="en-GB" sz="1600" b="0" i="0" kern="1200" dirty="0" smtClean="0"/>
            <a:t> this curtain enhances the look of the interiors</a:t>
          </a:r>
          <a:endParaRPr lang="fr-FR" sz="1600" kern="1200" dirty="0"/>
        </a:p>
      </dsp:txBody>
      <dsp:txXfrm>
        <a:off x="0" y="2218498"/>
        <a:ext cx="10515600" cy="494391"/>
      </dsp:txXfrm>
    </dsp:sp>
    <dsp:sp modelId="{A711E3FC-C278-472B-9342-D24B783E24DB}">
      <dsp:nvSpPr>
        <dsp:cNvPr id="0" name=""/>
        <dsp:cNvSpPr/>
      </dsp:nvSpPr>
      <dsp:spPr>
        <a:xfrm rot="10800000">
          <a:off x="0" y="0"/>
          <a:ext cx="10515600" cy="165348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Original</a:t>
          </a:r>
          <a:endParaRPr lang="fr-FR" sz="2000" kern="1200" dirty="0"/>
        </a:p>
      </dsp:txBody>
      <dsp:txXfrm rot="-10800000">
        <a:off x="0" y="0"/>
        <a:ext cx="10515600" cy="580372"/>
      </dsp:txXfrm>
    </dsp:sp>
    <dsp:sp modelId="{29BB52BD-04D0-4253-B770-2FCDEFCC07CA}">
      <dsp:nvSpPr>
        <dsp:cNvPr id="0" name=""/>
        <dsp:cNvSpPr/>
      </dsp:nvSpPr>
      <dsp:spPr>
        <a:xfrm>
          <a:off x="0" y="581141"/>
          <a:ext cx="10515600" cy="494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i="0" kern="1200" dirty="0" smtClean="0"/>
            <a:t>key features of elegance polyester 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 abstract eyelet door curtain floral curtain, elegance polyester 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 abstract eyelet door curtain (213 cm in height, pack of 2) price: </a:t>
          </a:r>
          <a:r>
            <a:rPr lang="en-GB" sz="1600" b="0" i="0" kern="1200" dirty="0" err="1" smtClean="0"/>
            <a:t>rs</a:t>
          </a:r>
          <a:r>
            <a:rPr lang="en-GB" sz="1600" b="0" i="0" kern="1200" dirty="0" smtClean="0"/>
            <a:t>. 899 this curtain enhances the look of the interiors.</a:t>
          </a:r>
          <a:endParaRPr lang="fr-FR" sz="1600" kern="1200" dirty="0"/>
        </a:p>
      </dsp:txBody>
      <dsp:txXfrm>
        <a:off x="0" y="581141"/>
        <a:ext cx="10515600" cy="494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3DCD0-ADDE-485F-98F9-F7FB1B60AC88}">
      <dsp:nvSpPr>
        <dsp:cNvPr id="0" name=""/>
        <dsp:cNvSpPr/>
      </dsp:nvSpPr>
      <dsp:spPr>
        <a:xfrm>
          <a:off x="0" y="3670114"/>
          <a:ext cx="11070772" cy="1204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 smtClean="0"/>
            <a:t>Lemmatization</a:t>
          </a:r>
          <a:endParaRPr lang="fr-FR" sz="2300" kern="1200" dirty="0"/>
        </a:p>
      </dsp:txBody>
      <dsp:txXfrm>
        <a:off x="0" y="3670114"/>
        <a:ext cx="11070772" cy="650491"/>
      </dsp:txXfrm>
    </dsp:sp>
    <dsp:sp modelId="{00EA85C8-D5E6-4514-A4EF-CB3B64C3EEC6}">
      <dsp:nvSpPr>
        <dsp:cNvPr id="0" name=""/>
        <dsp:cNvSpPr/>
      </dsp:nvSpPr>
      <dsp:spPr>
        <a:xfrm>
          <a:off x="0" y="4296513"/>
          <a:ext cx="11070772" cy="5541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i="0" kern="1200" dirty="0" smtClean="0"/>
            <a:t>feature',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'eyelet', 'door', 'curtain', 'elegance',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'eyelet', 'door', 'curtain', 'price', 'curtain', 'enhances', 'interior'</a:t>
          </a:r>
          <a:endParaRPr lang="fr-FR" sz="1600" kern="1200" dirty="0"/>
        </a:p>
      </dsp:txBody>
      <dsp:txXfrm>
        <a:off x="0" y="4296513"/>
        <a:ext cx="11070772" cy="554122"/>
      </dsp:txXfrm>
    </dsp:sp>
    <dsp:sp modelId="{ED5D6B7B-8945-444E-93D5-8C9F6C7485A4}">
      <dsp:nvSpPr>
        <dsp:cNvPr id="0" name=""/>
        <dsp:cNvSpPr/>
      </dsp:nvSpPr>
      <dsp:spPr>
        <a:xfrm rot="10800000">
          <a:off x="0" y="1835488"/>
          <a:ext cx="11070772" cy="185269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POS Tag</a:t>
          </a:r>
          <a:endParaRPr lang="fr-FR" sz="2300" kern="1200" dirty="0"/>
        </a:p>
      </dsp:txBody>
      <dsp:txXfrm rot="-10800000">
        <a:off x="0" y="1835488"/>
        <a:ext cx="11070772" cy="650296"/>
      </dsp:txXfrm>
    </dsp:sp>
    <dsp:sp modelId="{B954FA58-CD0A-43FC-A22B-E033BBF5F602}">
      <dsp:nvSpPr>
        <dsp:cNvPr id="0" name=""/>
        <dsp:cNvSpPr/>
      </dsp:nvSpPr>
      <dsp:spPr>
        <a:xfrm>
          <a:off x="0" y="2485784"/>
          <a:ext cx="11070772" cy="5539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i="0" kern="1200" dirty="0" smtClean="0"/>
            <a:t>'features',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'eyelet', 'door', 'curtain', 'elegance',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'eyelet', 'door', 'curtain', 'price', 'curtain', 'enhances', 'interiors'</a:t>
          </a:r>
          <a:endParaRPr lang="fr-FR" sz="1600" kern="1200" dirty="0"/>
        </a:p>
      </dsp:txBody>
      <dsp:txXfrm>
        <a:off x="0" y="2485784"/>
        <a:ext cx="11070772" cy="553955"/>
      </dsp:txXfrm>
    </dsp:sp>
    <dsp:sp modelId="{441928D3-9939-4EAE-BB6C-F488A5D98B51}">
      <dsp:nvSpPr>
        <dsp:cNvPr id="0" name=""/>
        <dsp:cNvSpPr/>
      </dsp:nvSpPr>
      <dsp:spPr>
        <a:xfrm rot="10800000">
          <a:off x="0" y="861"/>
          <a:ext cx="11070772" cy="185269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 smtClean="0"/>
            <a:t>StopWord</a:t>
          </a:r>
          <a:endParaRPr lang="fr-FR" sz="2300" kern="1200" dirty="0"/>
        </a:p>
      </dsp:txBody>
      <dsp:txXfrm rot="-10800000">
        <a:off x="0" y="861"/>
        <a:ext cx="11070772" cy="650296"/>
      </dsp:txXfrm>
    </dsp:sp>
    <dsp:sp modelId="{9E5B1CF5-2522-4AFE-B6E6-6D9D7469E10C}">
      <dsp:nvSpPr>
        <dsp:cNvPr id="0" name=""/>
        <dsp:cNvSpPr/>
      </dsp:nvSpPr>
      <dsp:spPr>
        <a:xfrm>
          <a:off x="0" y="596731"/>
          <a:ext cx="11070772" cy="5539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i="0" kern="1200" dirty="0" smtClean="0"/>
            <a:t>'key', 'features', 'elegance',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'abstract', 'eyelet', 'door', 'curtain', 'floral', 'curtain', 'elegance', 'polyester', '</a:t>
          </a:r>
          <a:r>
            <a:rPr lang="en-GB" sz="1600" b="0" i="0" kern="1200" dirty="0" err="1" smtClean="0"/>
            <a:t>multicolor</a:t>
          </a:r>
          <a:r>
            <a:rPr lang="en-GB" sz="1600" b="0" i="0" kern="1200" dirty="0" smtClean="0"/>
            <a:t>', 'abstract', 'eyelet', 'door', 'curtain', 'cm', 'height', 'pack', 'price', '</a:t>
          </a:r>
          <a:r>
            <a:rPr lang="en-GB" sz="1600" b="0" i="0" kern="1200" dirty="0" err="1" smtClean="0"/>
            <a:t>rs</a:t>
          </a:r>
          <a:r>
            <a:rPr lang="en-GB" sz="1600" b="0" i="0" kern="1200" dirty="0" smtClean="0"/>
            <a:t>', 'curtain', 'enhances', 'look', 'interiors'</a:t>
          </a:r>
          <a:endParaRPr lang="fr-FR" sz="1600" kern="1200" dirty="0"/>
        </a:p>
      </dsp:txBody>
      <dsp:txXfrm>
        <a:off x="0" y="596731"/>
        <a:ext cx="11070772" cy="55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5A1D-27AC-4627-B804-4499F521D608}" type="datetime1">
              <a:rPr lang="fr-FR" smtClean="0"/>
              <a:t>18/01/2022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BDF36-E07A-4FB7-9D0A-EEF8419481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531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2AA60-FBD2-4119-966F-E14E627CC4C7}" type="datetime1">
              <a:rPr lang="fr-FR" smtClean="0"/>
              <a:t>18/01/2022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3117E-7C67-45C9-A415-9D3778D292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929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3117E-7C67-45C9-A415-9D3778D292B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42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3117E-7C67-45C9-A415-9D3778D292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48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0D38-8650-41EF-B228-0A86425F7811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5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864F-F2E7-47B7-925E-C1800CE4AEA4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268C2-F6B1-46F6-84A9-F363767EEE71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9D21-A7BA-487D-84CA-7FB020D30906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8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B27F-AA32-44F8-9E99-485630B2306E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7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8299-8B8C-4538-B2DE-502D44DE6337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3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550-2741-4BC4-ABAE-932C0B61B5A2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2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76FB-284D-4472-9BBE-A9A5EE1A4089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7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9A6D-CFB0-46FC-82DE-C96361738A8B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8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48091-0CC5-433D-A77E-F3C1D143906B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7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4434-E236-40ED-97D7-2277B872295A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2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A8C72-3890-4B6A-AA75-B7828B0BB02B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3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2142" y="1616292"/>
            <a:ext cx="6923315" cy="1948542"/>
          </a:xfrm>
          <a:noFill/>
        </p:spPr>
        <p:txBody>
          <a:bodyPr>
            <a:noAutofit/>
          </a:bodyPr>
          <a:lstStyle/>
          <a:p>
            <a:r>
              <a:rPr lang="fr-FR" sz="40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Classification automatique </a:t>
            </a:r>
            <a:r>
              <a:rPr lang="fr-FR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des</a:t>
            </a:r>
            <a:br>
              <a:rPr lang="fr-FR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fr-FR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biens </a:t>
            </a:r>
            <a:r>
              <a:rPr lang="fr-FR" sz="40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de consommation </a:t>
            </a:r>
            <a:br>
              <a:rPr lang="fr-FR" sz="40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endParaRPr lang="fr-FR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399314"/>
            <a:ext cx="12061371" cy="145868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fr-F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3" algn="l"/>
            <a:r>
              <a:rPr lang="fr-FR" sz="2000" b="1" dirty="0" smtClean="0">
                <a:solidFill>
                  <a:schemeClr val="bg1"/>
                </a:solidFill>
              </a:rPr>
              <a:t>Azadeh POHIER</a:t>
            </a:r>
          </a:p>
          <a:p>
            <a:pPr lvl="3" algn="l"/>
            <a:r>
              <a:rPr lang="fr-FR" sz="2000" b="1" dirty="0" smtClean="0">
                <a:solidFill>
                  <a:schemeClr val="bg1"/>
                </a:solidFill>
              </a:rPr>
              <a:t>Jan. 2020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5" y="1273628"/>
            <a:ext cx="3028950" cy="2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4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88771" cy="473075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solidFill>
                  <a:schemeClr val="accent2">
                    <a:lumMod val="50000"/>
                  </a:schemeClr>
                </a:solidFill>
              </a:rPr>
              <a:t>TFIDF:</a:t>
            </a:r>
            <a:endParaRPr lang="fr-FR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60" y="261252"/>
            <a:ext cx="8831882" cy="3042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60" y="3292462"/>
            <a:ext cx="8831882" cy="34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87120" y="506401"/>
            <a:ext cx="9763759" cy="692479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 smtClean="0">
                <a:solidFill>
                  <a:srgbClr val="B61A8D"/>
                </a:solidFill>
              </a:rPr>
              <a:t>Réduction</a:t>
            </a:r>
            <a:r>
              <a:rPr lang="en-GB" sz="3200" b="1" dirty="0" smtClean="0">
                <a:solidFill>
                  <a:srgbClr val="B61A8D"/>
                </a:solidFill>
              </a:rPr>
              <a:t> </a:t>
            </a:r>
            <a:r>
              <a:rPr lang="en-GB" sz="3200" b="1" dirty="0">
                <a:solidFill>
                  <a:srgbClr val="B61A8D"/>
                </a:solidFill>
              </a:rPr>
              <a:t>de </a:t>
            </a:r>
            <a:r>
              <a:rPr lang="en-GB" sz="3200" b="1" dirty="0" smtClean="0">
                <a:solidFill>
                  <a:srgbClr val="B61A8D"/>
                </a:solidFill>
              </a:rPr>
              <a:t>dimensions – </a:t>
            </a:r>
            <a:r>
              <a:rPr lang="en-GB" sz="3200" b="1" dirty="0" smtClean="0">
                <a:solidFill>
                  <a:srgbClr val="B61A8D"/>
                </a:solidFill>
              </a:rPr>
              <a:t>BOW;</a:t>
            </a:r>
            <a:r>
              <a:rPr lang="fr-FR" sz="3200" b="1" dirty="0">
                <a:solidFill>
                  <a:srgbClr val="B61A8D"/>
                </a:solidFill>
              </a:rPr>
              <a:t> </a:t>
            </a:r>
            <a:r>
              <a:rPr lang="fr-FR" sz="3200" b="1" dirty="0" err="1" smtClean="0">
                <a:solidFill>
                  <a:srgbClr val="B61A8D"/>
                </a:solidFill>
              </a:rPr>
              <a:t>u</a:t>
            </a:r>
            <a:r>
              <a:rPr lang="fr-FR" sz="3200" b="1" dirty="0" err="1" smtClean="0">
                <a:solidFill>
                  <a:srgbClr val="B61A8D"/>
                </a:solidFill>
              </a:rPr>
              <a:t>nigram</a:t>
            </a:r>
            <a:endParaRPr lang="fr-FR" sz="3200" b="1" dirty="0">
              <a:solidFill>
                <a:srgbClr val="B61A8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7" y="1356692"/>
            <a:ext cx="10238892" cy="4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98513" y="621426"/>
            <a:ext cx="10555288" cy="445374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 smtClean="0">
                <a:solidFill>
                  <a:srgbClr val="B61A8D"/>
                </a:solidFill>
              </a:rPr>
              <a:t>Réduction</a:t>
            </a:r>
            <a:r>
              <a:rPr lang="en-GB" sz="3200" b="1" dirty="0" smtClean="0">
                <a:solidFill>
                  <a:srgbClr val="B61A8D"/>
                </a:solidFill>
              </a:rPr>
              <a:t> </a:t>
            </a:r>
            <a:r>
              <a:rPr lang="en-GB" sz="3200" b="1" dirty="0">
                <a:solidFill>
                  <a:srgbClr val="B61A8D"/>
                </a:solidFill>
              </a:rPr>
              <a:t>de </a:t>
            </a:r>
            <a:r>
              <a:rPr lang="en-GB" sz="3200" b="1" dirty="0" smtClean="0">
                <a:solidFill>
                  <a:srgbClr val="B61A8D"/>
                </a:solidFill>
              </a:rPr>
              <a:t>dimensions – </a:t>
            </a:r>
            <a:r>
              <a:rPr lang="en-GB" sz="3200" b="1" dirty="0" smtClean="0">
                <a:solidFill>
                  <a:srgbClr val="B61A8D"/>
                </a:solidFill>
              </a:rPr>
              <a:t>TFIDF; unigram</a:t>
            </a:r>
            <a:endParaRPr lang="fr-FR" sz="3200" b="1" dirty="0">
              <a:solidFill>
                <a:srgbClr val="B61A8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" y="1100137"/>
            <a:ext cx="10668000" cy="43557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5400000">
            <a:off x="10146728" y="1319531"/>
            <a:ext cx="1344169" cy="1295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1280160" y="5489257"/>
            <a:ext cx="721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ArialMT"/>
              </a:rPr>
              <a:t>La séparations est claire pour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le </a:t>
            </a:r>
            <a:r>
              <a:rPr lang="fr-FR" dirty="0" err="1" smtClean="0">
                <a:solidFill>
                  <a:srgbClr val="000000"/>
                </a:solidFill>
                <a:latin typeface="ArialMT"/>
              </a:rPr>
              <a:t>catg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rialMT"/>
              </a:rPr>
              <a:t>watches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.</a:t>
            </a:r>
            <a:r>
              <a:rPr lang="fr-FR" dirty="0" smtClean="0"/>
              <a:t>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7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7700" y="453245"/>
            <a:ext cx="10706100" cy="553232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rgbClr val="B61A8D"/>
                </a:solidFill>
              </a:rPr>
              <a:t>Réduction</a:t>
            </a:r>
            <a:r>
              <a:rPr lang="en-GB" sz="2800" b="1" dirty="0" smtClean="0">
                <a:solidFill>
                  <a:srgbClr val="B61A8D"/>
                </a:solidFill>
              </a:rPr>
              <a:t> </a:t>
            </a:r>
            <a:r>
              <a:rPr lang="en-GB" sz="2800" b="1" dirty="0">
                <a:solidFill>
                  <a:srgbClr val="B61A8D"/>
                </a:solidFill>
              </a:rPr>
              <a:t>de </a:t>
            </a:r>
            <a:r>
              <a:rPr lang="en-GB" sz="2800" b="1" dirty="0" smtClean="0">
                <a:solidFill>
                  <a:srgbClr val="B61A8D"/>
                </a:solidFill>
              </a:rPr>
              <a:t>dimensions – </a:t>
            </a:r>
            <a:r>
              <a:rPr lang="en-GB" sz="2800" b="1" dirty="0" smtClean="0">
                <a:solidFill>
                  <a:srgbClr val="B61A8D"/>
                </a:solidFill>
              </a:rPr>
              <a:t>BOW; </a:t>
            </a:r>
            <a:r>
              <a:rPr lang="fr-FR" sz="2800" b="1" dirty="0" err="1" smtClean="0">
                <a:solidFill>
                  <a:srgbClr val="B61A8D"/>
                </a:solidFill>
              </a:rPr>
              <a:t>unigram</a:t>
            </a:r>
            <a:r>
              <a:rPr lang="fr-FR" sz="2800" b="1" dirty="0" smtClean="0">
                <a:solidFill>
                  <a:srgbClr val="B61A8D"/>
                </a:solidFill>
              </a:rPr>
              <a:t> </a:t>
            </a:r>
            <a:r>
              <a:rPr lang="fr-FR" sz="2800" b="1" dirty="0" smtClean="0">
                <a:solidFill>
                  <a:srgbClr val="B61A8D"/>
                </a:solidFill>
              </a:rPr>
              <a:t>&amp; </a:t>
            </a:r>
            <a:r>
              <a:rPr lang="fr-FR" sz="2800" b="1" dirty="0" err="1" smtClean="0">
                <a:solidFill>
                  <a:srgbClr val="B61A8D"/>
                </a:solidFill>
              </a:rPr>
              <a:t>bigram</a:t>
            </a:r>
            <a:endParaRPr lang="fr-FR" sz="2800" b="1" dirty="0">
              <a:solidFill>
                <a:srgbClr val="B61A8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19187"/>
            <a:ext cx="10706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5680" y="411784"/>
            <a:ext cx="10358119" cy="1001486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 smtClean="0">
                <a:solidFill>
                  <a:srgbClr val="B61A8D"/>
                </a:solidFill>
              </a:rPr>
              <a:t>Réduction</a:t>
            </a:r>
            <a:r>
              <a:rPr lang="en-GB" sz="3200" b="1" dirty="0" smtClean="0">
                <a:solidFill>
                  <a:srgbClr val="B61A8D"/>
                </a:solidFill>
              </a:rPr>
              <a:t> </a:t>
            </a:r>
            <a:r>
              <a:rPr lang="en-GB" sz="3200" b="1" dirty="0">
                <a:solidFill>
                  <a:srgbClr val="B61A8D"/>
                </a:solidFill>
              </a:rPr>
              <a:t>de </a:t>
            </a:r>
            <a:r>
              <a:rPr lang="en-GB" sz="3200" b="1" dirty="0" smtClean="0">
                <a:solidFill>
                  <a:srgbClr val="B61A8D"/>
                </a:solidFill>
              </a:rPr>
              <a:t>dimensions – </a:t>
            </a:r>
            <a:r>
              <a:rPr lang="en-GB" sz="3200" b="1" dirty="0" smtClean="0">
                <a:solidFill>
                  <a:srgbClr val="B61A8D"/>
                </a:solidFill>
              </a:rPr>
              <a:t>TFIDF; unigram </a:t>
            </a:r>
            <a:r>
              <a:rPr lang="en-GB" sz="3200" b="1" dirty="0" smtClean="0">
                <a:solidFill>
                  <a:srgbClr val="B61A8D"/>
                </a:solidFill>
              </a:rPr>
              <a:t>&amp; bigram</a:t>
            </a:r>
            <a:endParaRPr lang="fr-FR" sz="3200" b="1" dirty="0">
              <a:solidFill>
                <a:srgbClr val="B61A8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581532"/>
            <a:ext cx="10639425" cy="45910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5400000">
            <a:off x="6758057" y="2539627"/>
            <a:ext cx="1216152" cy="12148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218714" y="283028"/>
            <a:ext cx="2960914" cy="76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accent2">
                    <a:lumMod val="50000"/>
                  </a:schemeClr>
                </a:solidFill>
              </a:rPr>
              <a:t>Word2Vec:</a:t>
            </a:r>
            <a:endParaRPr lang="en-GB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12" y="3429000"/>
            <a:ext cx="3162300" cy="2276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28"/>
            <a:ext cx="8322197" cy="60733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463443" y="1816968"/>
            <a:ext cx="492760" cy="25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131957" y="664028"/>
            <a:ext cx="421640" cy="49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82080" y="773094"/>
            <a:ext cx="406400" cy="52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132513" y="1620520"/>
            <a:ext cx="350520" cy="10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32022" y="1585346"/>
            <a:ext cx="375920" cy="5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84357" y="1590426"/>
            <a:ext cx="538480" cy="25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868285" y="794294"/>
            <a:ext cx="499110" cy="25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924081" y="2338086"/>
            <a:ext cx="2569580" cy="8681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Model for </a:t>
            </a:r>
            <a:r>
              <a:rPr lang="fr-FR" b="1" dirty="0" err="1" smtClean="0">
                <a:solidFill>
                  <a:schemeClr val="accent2">
                    <a:lumMod val="75000"/>
                  </a:schemeClr>
                </a:solidFill>
              </a:rPr>
              <a:t>words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2">
                    <a:lumMod val="75000"/>
                  </a:schemeClr>
                </a:solidFill>
              </a:rPr>
              <a:t>similar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 to « </a:t>
            </a:r>
            <a:r>
              <a:rPr lang="fr-FR" b="1" dirty="0" err="1" smtClean="0">
                <a:solidFill>
                  <a:schemeClr val="accent2">
                    <a:lumMod val="75000"/>
                  </a:schemeClr>
                </a:solidFill>
              </a:rPr>
              <a:t>watch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 »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27" y="1357312"/>
            <a:ext cx="4966153" cy="414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323975"/>
            <a:ext cx="5402376" cy="42100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27751" y="4865505"/>
            <a:ext cx="1067618" cy="4674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55527" y="50165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  <a:latin typeface="Staatliches-Regular"/>
              </a:rPr>
              <a:t>Clustering - </a:t>
            </a:r>
            <a:r>
              <a:rPr lang="en-GB" sz="2400" b="1" dirty="0" smtClean="0">
                <a:solidFill>
                  <a:srgbClr val="00B050"/>
                </a:solidFill>
                <a:latin typeface="Staatliches-Regular"/>
              </a:rPr>
              <a:t>evaluation</a:t>
            </a:r>
            <a:endParaRPr lang="fr-F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430" y="699783"/>
            <a:ext cx="7337370" cy="545843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16430" y="2211602"/>
            <a:ext cx="6549970" cy="6857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/>
          <p:cNvSpPr/>
          <p:nvPr/>
        </p:nvSpPr>
        <p:spPr>
          <a:xfrm>
            <a:off x="4016430" y="3583012"/>
            <a:ext cx="6549970" cy="6857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45730" y="438476"/>
            <a:ext cx="2960914" cy="76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accent4"/>
                </a:solidFill>
              </a:rPr>
              <a:t>Confusion matrix :</a:t>
            </a:r>
            <a:endParaRPr lang="en-GB" sz="2800" b="1" dirty="0">
              <a:solidFill>
                <a:schemeClr val="accent4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016430" y="2897307"/>
            <a:ext cx="6549970" cy="685705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ounded Rectangle 8"/>
          <p:cNvSpPr/>
          <p:nvPr/>
        </p:nvSpPr>
        <p:spPr>
          <a:xfrm>
            <a:off x="761999" y="1693251"/>
            <a:ext cx="2899537" cy="36652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Très Bien classé:</a:t>
            </a:r>
            <a:br>
              <a:rPr lang="fr-FR" b="1" dirty="0"/>
            </a:br>
            <a:r>
              <a:rPr lang="fr-FR" dirty="0" err="1"/>
              <a:t>Watches</a:t>
            </a:r>
            <a:r>
              <a:rPr lang="fr-FR" dirty="0" smtClean="0"/>
              <a:t>,</a:t>
            </a:r>
          </a:p>
          <a:p>
            <a:r>
              <a:rPr lang="fr-FR" dirty="0"/>
              <a:t/>
            </a:r>
            <a:br>
              <a:rPr lang="fr-FR" dirty="0"/>
            </a:br>
            <a:r>
              <a:rPr lang="fr-FR" b="1" dirty="0"/>
              <a:t>Moins bien classés: </a:t>
            </a:r>
            <a:r>
              <a:rPr lang="fr-FR" dirty="0" smtClean="0"/>
              <a:t>Computers, </a:t>
            </a:r>
            <a:r>
              <a:rPr lang="fr-FR" dirty="0" err="1" smtClean="0"/>
              <a:t>Kitchen</a:t>
            </a:r>
            <a:r>
              <a:rPr lang="fr-FR" dirty="0" smtClean="0"/>
              <a:t>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067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8" y="1090613"/>
            <a:ext cx="10687050" cy="44262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5400000">
            <a:off x="8499855" y="4138680"/>
            <a:ext cx="1024128" cy="1118617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/>
          <p:cNvSpPr/>
          <p:nvPr/>
        </p:nvSpPr>
        <p:spPr>
          <a:xfrm rot="5400000">
            <a:off x="10075164" y="1345694"/>
            <a:ext cx="1298447" cy="1258825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85250" y="328612"/>
            <a:ext cx="7426670" cy="76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rgbClr val="B61A8D"/>
                </a:solidFill>
              </a:rPr>
              <a:t>Réduction</a:t>
            </a:r>
            <a:r>
              <a:rPr lang="en-GB" sz="2800" dirty="0">
                <a:solidFill>
                  <a:srgbClr val="B61A8D"/>
                </a:solidFill>
              </a:rPr>
              <a:t> des </a:t>
            </a:r>
            <a:r>
              <a:rPr lang="en-GB" sz="2800" dirty="0" smtClean="0">
                <a:solidFill>
                  <a:srgbClr val="B61A8D"/>
                </a:solidFill>
              </a:rPr>
              <a:t>dimensions:</a:t>
            </a:r>
            <a:endParaRPr lang="en-GB" sz="2800" b="1" dirty="0">
              <a:solidFill>
                <a:srgbClr val="B61A8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0638" y="5516881"/>
            <a:ext cx="8310590" cy="5326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/>
              <a:t>La séparations est claire pour </a:t>
            </a:r>
            <a:r>
              <a:rPr lang="fr-FR" sz="2000" dirty="0" smtClean="0"/>
              <a:t>les </a:t>
            </a:r>
            <a:r>
              <a:rPr lang="fr-FR" sz="2000" dirty="0" err="1" smtClean="0"/>
              <a:t>catgories</a:t>
            </a:r>
            <a:r>
              <a:rPr lang="fr-FR" sz="2000" dirty="0" smtClean="0"/>
              <a:t> </a:t>
            </a:r>
            <a:r>
              <a:rPr lang="fr-FR" sz="2000" dirty="0" err="1"/>
              <a:t>watches</a:t>
            </a:r>
            <a:r>
              <a:rPr lang="fr-FR" sz="2000" dirty="0"/>
              <a:t> et </a:t>
            </a:r>
            <a:r>
              <a:rPr lang="fr-FR" sz="2000" dirty="0" err="1" smtClean="0"/>
              <a:t>kitchen</a:t>
            </a:r>
            <a:r>
              <a:rPr lang="fr-FR" sz="2000" dirty="0" smtClean="0"/>
              <a:t>. 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8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230087" y="2334530"/>
            <a:ext cx="3561369" cy="3537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Read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Resize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Remove the noise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29342" y="674915"/>
            <a:ext cx="3886200" cy="5116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IMAGE: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05073" y="2311847"/>
            <a:ext cx="3271702" cy="353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Transfer learning</a:t>
            </a:r>
          </a:p>
          <a:p>
            <a:pPr lvl="1"/>
            <a:endParaRPr lang="en-US" sz="28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1550126" y="1597472"/>
            <a:ext cx="2921289" cy="71437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2800" b="1" dirty="0" smtClean="0">
                <a:solidFill>
                  <a:schemeClr val="accent2"/>
                </a:solidFill>
              </a:rPr>
              <a:t>Pre-processing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510233" y="1597472"/>
            <a:ext cx="2493700" cy="7143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b="1" dirty="0" smtClean="0">
                <a:solidFill>
                  <a:schemeClr val="accent2"/>
                </a:solidFill>
              </a:rPr>
              <a:t>Clustering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8964" y="2311848"/>
            <a:ext cx="2528427" cy="353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Kmean</a:t>
            </a:r>
            <a:endParaRPr lang="en-US" sz="2800" dirty="0" smtClean="0"/>
          </a:p>
          <a:p>
            <a:pPr lvl="1"/>
            <a:endParaRPr lang="fr-FR" sz="2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128423" y="1597471"/>
            <a:ext cx="3225001" cy="7143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fr-FR" sz="2800" b="1" dirty="0" smtClean="0">
                <a:solidFill>
                  <a:schemeClr val="accent2"/>
                </a:solidFill>
              </a:rPr>
              <a:t>Feature extraction</a:t>
            </a:r>
            <a:endParaRPr lang="fr-FR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4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7369" y="1342852"/>
            <a:ext cx="6746718" cy="409927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9600" y="1342852"/>
            <a:ext cx="3984171" cy="4099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Etude </a:t>
            </a:r>
            <a:r>
              <a:rPr lang="fr-FR" sz="2400" dirty="0"/>
              <a:t>de la </a:t>
            </a:r>
            <a:r>
              <a:rPr lang="fr-FR" sz="2400" b="1" dirty="0"/>
              <a:t>faisabilité d'un moteur de</a:t>
            </a:r>
            <a:br>
              <a:rPr lang="fr-FR" sz="2400" b="1" dirty="0"/>
            </a:br>
            <a:r>
              <a:rPr lang="fr-FR" sz="2400" b="1" dirty="0"/>
              <a:t>classification des articles </a:t>
            </a:r>
            <a:r>
              <a:rPr lang="fr-FR" sz="2400" b="1" dirty="0" smtClean="0"/>
              <a:t>en différentes </a:t>
            </a:r>
            <a:r>
              <a:rPr lang="fr-FR" sz="2400" b="1" dirty="0"/>
              <a:t>catégories</a:t>
            </a:r>
            <a:r>
              <a:rPr lang="fr-FR" sz="2400" dirty="0"/>
              <a:t>, avec un niveau</a:t>
            </a:r>
            <a:br>
              <a:rPr lang="fr-FR" sz="2400" dirty="0"/>
            </a:br>
            <a:r>
              <a:rPr lang="fr-FR" sz="2400" dirty="0"/>
              <a:t>de précision </a:t>
            </a:r>
            <a:r>
              <a:rPr lang="fr-FR" sz="2800" dirty="0" smtClean="0"/>
              <a:t>suffisant.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332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2" y="478971"/>
            <a:ext cx="5600062" cy="5661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5" y="1566748"/>
            <a:ext cx="5372984" cy="42787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3085" y="478971"/>
            <a:ext cx="4855029" cy="5769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fr-FR" sz="3200" b="1" dirty="0" smtClean="0">
                <a:solidFill>
                  <a:srgbClr val="C00000"/>
                </a:solidFill>
              </a:rPr>
              <a:t>Images catégories:</a:t>
            </a:r>
            <a:endParaRPr lang="fr-FR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2514" y="413657"/>
            <a:ext cx="4855029" cy="5769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 Prétraitement des </a:t>
            </a:r>
            <a:r>
              <a:rPr lang="fr-FR" sz="2800" b="1" dirty="0" smtClean="0">
                <a:solidFill>
                  <a:schemeClr val="accent1">
                    <a:lumMod val="75000"/>
                  </a:schemeClr>
                </a:solidFill>
              </a:rPr>
              <a:t>images:</a:t>
            </a:r>
            <a:endParaRPr lang="fr-F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8830" y="1295400"/>
            <a:ext cx="4637314" cy="4876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solidFill>
                  <a:schemeClr val="tx1"/>
                </a:solidFill>
              </a:rPr>
              <a:t>PIL</a:t>
            </a:r>
          </a:p>
          <a:p>
            <a:pPr algn="ctr"/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err="1" smtClean="0"/>
              <a:t>Resize</a:t>
            </a:r>
            <a:endParaRPr lang="fr-FR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err="1" smtClean="0"/>
              <a:t>Convert</a:t>
            </a:r>
            <a:r>
              <a:rPr lang="fr-FR" sz="3200" dirty="0" smtClean="0"/>
              <a:t> to gray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 err="1"/>
              <a:t>GaussianBlur</a:t>
            </a:r>
            <a:endParaRPr lang="en-GB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 err="1"/>
              <a:t>A</a:t>
            </a:r>
            <a:r>
              <a:rPr lang="en-GB" sz="3200" dirty="0" err="1" smtClean="0"/>
              <a:t>utocontrast</a:t>
            </a:r>
            <a:endParaRPr lang="en-GB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E</a:t>
            </a:r>
            <a:r>
              <a:rPr lang="en-GB" sz="3200" dirty="0" smtClean="0"/>
              <a:t>qualize</a:t>
            </a:r>
            <a:endParaRPr lang="en-GB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 err="1"/>
              <a:t>BoxBlur</a:t>
            </a:r>
            <a:endParaRPr lang="en-GB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6879771" y="1295400"/>
            <a:ext cx="4474029" cy="4876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err="1" smtClean="0">
                <a:solidFill>
                  <a:schemeClr val="tx1"/>
                </a:solidFill>
              </a:rPr>
              <a:t>OpenCV</a:t>
            </a:r>
            <a:endParaRPr lang="fr-FR" sz="3600" b="1" dirty="0" smtClean="0">
              <a:solidFill>
                <a:schemeClr val="tx1"/>
              </a:solidFill>
            </a:endParaRPr>
          </a:p>
          <a:p>
            <a:pPr algn="ctr"/>
            <a:endParaRPr lang="fr-FR" sz="2800" b="1" dirty="0" smtClean="0">
              <a:solidFill>
                <a:schemeClr val="tx1"/>
              </a:solidFill>
            </a:endParaRPr>
          </a:p>
          <a:p>
            <a:pPr algn="ctr"/>
            <a:endParaRPr lang="fr-FR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err="1" smtClean="0">
                <a:solidFill>
                  <a:schemeClr val="bg1"/>
                </a:solidFill>
              </a:rPr>
              <a:t>Resize</a:t>
            </a:r>
            <a:endParaRPr lang="fr-FR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err="1" smtClean="0">
                <a:solidFill>
                  <a:schemeClr val="bg1"/>
                </a:solidFill>
              </a:rPr>
              <a:t>Convert</a:t>
            </a:r>
            <a:r>
              <a:rPr lang="fr-FR" sz="3200" dirty="0" smtClean="0">
                <a:solidFill>
                  <a:schemeClr val="bg1"/>
                </a:solidFill>
              </a:rPr>
              <a:t> to </a:t>
            </a:r>
            <a:r>
              <a:rPr lang="fr-FR" sz="3200" dirty="0">
                <a:solidFill>
                  <a:schemeClr val="bg1"/>
                </a:solidFill>
              </a:rPr>
              <a:t>g</a:t>
            </a:r>
            <a:r>
              <a:rPr lang="fr-FR" sz="3200" dirty="0" smtClean="0">
                <a:solidFill>
                  <a:schemeClr val="bg1"/>
                </a:solidFill>
              </a:rPr>
              <a:t>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 smtClean="0"/>
              <a:t>Equalizehist</a:t>
            </a:r>
            <a:endParaRPr lang="en-GB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 smtClean="0"/>
              <a:t>Adaptivethreshold</a:t>
            </a:r>
            <a:endParaRPr lang="en-GB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 smtClean="0"/>
              <a:t>CreateCLAHE</a:t>
            </a:r>
            <a:endParaRPr lang="en-GB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71475"/>
            <a:ext cx="112871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357187"/>
            <a:ext cx="114585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261937"/>
            <a:ext cx="8221436" cy="6334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04114" y="522515"/>
            <a:ext cx="4390799" cy="881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fr-FR" sz="2800" b="1" dirty="0" smtClean="0">
                <a:solidFill>
                  <a:schemeClr val="accent2">
                    <a:lumMod val="75000"/>
                  </a:schemeClr>
                </a:solidFill>
              </a:rPr>
              <a:t>ffichage 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des images après prétraitement </a:t>
            </a:r>
          </a:p>
        </p:txBody>
      </p:sp>
    </p:spTree>
    <p:extLst>
      <p:ext uri="{BB962C8B-B14F-4D97-AF65-F5344CB8AC3E}">
        <p14:creationId xmlns:p14="http://schemas.microsoft.com/office/powerpoint/2010/main" val="41502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72" y="149034"/>
            <a:ext cx="6128657" cy="65599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1486" y="1588050"/>
            <a:ext cx="3287486" cy="341811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00B050"/>
                </a:solidFill>
              </a:rPr>
              <a:t>Feature </a:t>
            </a:r>
            <a:r>
              <a:rPr lang="fr-FR" sz="2800" b="1" dirty="0" err="1" smtClean="0">
                <a:solidFill>
                  <a:srgbClr val="00B050"/>
                </a:solidFill>
              </a:rPr>
              <a:t>detection</a:t>
            </a:r>
            <a:r>
              <a:rPr lang="fr-FR" sz="2800" b="1" dirty="0" smtClean="0">
                <a:solidFill>
                  <a:srgbClr val="00B050"/>
                </a:solidFill>
              </a:rPr>
              <a:t>:</a:t>
            </a:r>
            <a:endParaRPr lang="fr-FR" sz="2800" b="1" dirty="0" smtClean="0">
              <a:solidFill>
                <a:srgbClr val="00B050"/>
              </a:solidFill>
            </a:endParaRPr>
          </a:p>
          <a:p>
            <a:pPr algn="ctr"/>
            <a:endParaRPr lang="fr-FR" sz="2800" b="1" dirty="0">
              <a:solidFill>
                <a:srgbClr val="00B050"/>
              </a:solidFill>
            </a:endParaRPr>
          </a:p>
          <a:p>
            <a:endParaRPr lang="fr-FR" sz="2800" b="1" dirty="0" smtClean="0">
              <a:solidFill>
                <a:srgbClr val="00B050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400" b="1" dirty="0" smtClean="0">
                <a:solidFill>
                  <a:schemeClr val="accent2">
                    <a:lumMod val="75000"/>
                  </a:schemeClr>
                </a:solidFill>
              </a:rPr>
              <a:t>ORB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chemeClr val="accent2">
                    <a:lumMod val="75000"/>
                  </a:schemeClr>
                </a:solidFill>
              </a:rPr>
              <a:t>SIFT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400" dirty="0" smtClean="0">
                <a:solidFill>
                  <a:schemeClr val="accent2">
                    <a:lumMod val="75000"/>
                  </a:schemeClr>
                </a:solidFill>
              </a:rPr>
              <a:t>SURF</a:t>
            </a:r>
            <a:endParaRPr lang="fr-FR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6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114"/>
            <a:ext cx="12039600" cy="4010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4913" y="5142833"/>
            <a:ext cx="11200161" cy="827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UMAP can handle Non-linear dimension reduction like TSNE but faster than it. 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4913" y="439837"/>
            <a:ext cx="2198914" cy="4282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smtClean="0">
                <a:solidFill>
                  <a:srgbClr val="00B050"/>
                </a:solidFill>
              </a:rPr>
              <a:t>PIL: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425"/>
            <a:ext cx="12042376" cy="4063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515" y="348343"/>
            <a:ext cx="2307771" cy="827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 smtClean="0">
                <a:solidFill>
                  <a:srgbClr val="00B050"/>
                </a:solidFill>
              </a:rPr>
              <a:t>OpenCV</a:t>
            </a:r>
            <a:r>
              <a:rPr lang="fr-FR" sz="3200" b="1" dirty="0" smtClean="0">
                <a:solidFill>
                  <a:srgbClr val="00B050"/>
                </a:solidFill>
              </a:rPr>
              <a:t>: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1" y="1095375"/>
            <a:ext cx="5562600" cy="466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1095375"/>
            <a:ext cx="5683023" cy="4667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2515" y="348343"/>
            <a:ext cx="6847549" cy="4680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smtClean="0">
                <a:solidFill>
                  <a:srgbClr val="00B050"/>
                </a:solidFill>
              </a:rPr>
              <a:t>ARI </a:t>
            </a:r>
            <a:r>
              <a:rPr lang="fr-FR" sz="3200" b="1" dirty="0" smtClean="0">
                <a:solidFill>
                  <a:srgbClr val="00B050"/>
                </a:solidFill>
              </a:rPr>
              <a:t>Score avant Transfer </a:t>
            </a:r>
            <a:r>
              <a:rPr lang="fr-FR" sz="3200" b="1" dirty="0" err="1" smtClean="0">
                <a:solidFill>
                  <a:srgbClr val="00B050"/>
                </a:solidFill>
              </a:rPr>
              <a:t>learning</a:t>
            </a:r>
            <a:r>
              <a:rPr lang="fr-FR" sz="3200" b="1" dirty="0" smtClean="0">
                <a:solidFill>
                  <a:srgbClr val="00B050"/>
                </a:solidFill>
              </a:rPr>
              <a:t>: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5685" y="370115"/>
            <a:ext cx="3439885" cy="11200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rgbClr val="FFC000"/>
                </a:solidFill>
              </a:rPr>
              <a:t>Transfer </a:t>
            </a:r>
            <a:r>
              <a:rPr lang="en-US" sz="3200" b="1" dirty="0" smtClean="0">
                <a:solidFill>
                  <a:srgbClr val="FFC000"/>
                </a:solidFill>
              </a:rPr>
              <a:t>learning models: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57496" y="1741714"/>
            <a:ext cx="3098074" cy="3968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 smtClean="0"/>
              <a:t>Xception</a:t>
            </a:r>
            <a:r>
              <a:rPr lang="fr-FR" sz="2800" dirty="0" smtClean="0"/>
              <a:t> </a:t>
            </a:r>
            <a:r>
              <a:rPr lang="fr-FR" sz="2800" dirty="0"/>
              <a:t>donne</a:t>
            </a:r>
            <a:br>
              <a:rPr lang="fr-FR" sz="2800" dirty="0"/>
            </a:br>
            <a:r>
              <a:rPr lang="fr-FR" sz="2800" dirty="0"/>
              <a:t>les meilleurs </a:t>
            </a:r>
            <a:r>
              <a:rPr lang="fr-FR" sz="2800" dirty="0" smtClean="0"/>
              <a:t>score de </a:t>
            </a:r>
            <a:r>
              <a:rPr lang="fr-FR" sz="2800" dirty="0"/>
              <a:t>segmentation</a:t>
            </a:r>
            <a:br>
              <a:rPr lang="fr-FR" sz="2800" dirty="0"/>
            </a:br>
            <a:r>
              <a:rPr lang="fr-FR" sz="2800" dirty="0"/>
              <a:t>sur </a:t>
            </a:r>
            <a:r>
              <a:rPr lang="fr-FR" sz="2800" dirty="0" smtClean="0"/>
              <a:t>TSNE </a:t>
            </a:r>
            <a:r>
              <a:rPr lang="fr-FR" sz="3600" dirty="0"/>
              <a:t/>
            </a:r>
            <a:br>
              <a:rPr lang="fr-FR" sz="3600" dirty="0"/>
            </a:b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83" y="751115"/>
            <a:ext cx="7763745" cy="55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84300" y="634774"/>
            <a:ext cx="9423400" cy="551542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Données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 </a:t>
            </a:r>
            <a:r>
              <a:rPr lang="fr-FR" sz="2400" dirty="0">
                <a:solidFill>
                  <a:schemeClr val="tx1"/>
                </a:solidFill>
              </a:rPr>
              <a:t>Traitement des </a:t>
            </a:r>
            <a:r>
              <a:rPr lang="fr-FR" sz="2400" dirty="0" smtClean="0">
                <a:solidFill>
                  <a:schemeClr val="tx1"/>
                </a:solidFill>
              </a:rPr>
              <a:t>Descriptions (Texte)</a:t>
            </a:r>
          </a:p>
          <a:p>
            <a:pPr lvl="3"/>
            <a:r>
              <a:rPr lang="fr-FR" sz="2400" dirty="0" smtClean="0"/>
              <a:t>a. Prétraitement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b. </a:t>
            </a:r>
            <a:r>
              <a:rPr lang="fr-FR" sz="2400" dirty="0" err="1"/>
              <a:t>Clustering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Traitement </a:t>
            </a:r>
            <a:r>
              <a:rPr lang="fr-FR" sz="2400" dirty="0">
                <a:solidFill>
                  <a:schemeClr val="tx1"/>
                </a:solidFill>
              </a:rPr>
              <a:t>des </a:t>
            </a:r>
            <a:r>
              <a:rPr lang="fr-FR" sz="2400" dirty="0" smtClean="0">
                <a:solidFill>
                  <a:schemeClr val="tx1"/>
                </a:solidFill>
              </a:rPr>
              <a:t>Images</a:t>
            </a:r>
          </a:p>
          <a:p>
            <a:pPr lvl="3"/>
            <a:r>
              <a:rPr lang="fr-FR" sz="2400" dirty="0" smtClean="0"/>
              <a:t>a. Prétraitement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b. </a:t>
            </a:r>
            <a:r>
              <a:rPr lang="fr-FR" sz="2400" dirty="0" err="1"/>
              <a:t>Clustering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c. </a:t>
            </a:r>
            <a:endParaRPr lang="fr-FR" sz="2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Faisabilité </a:t>
            </a:r>
            <a:r>
              <a:rPr lang="fr-FR" sz="2400" dirty="0">
                <a:solidFill>
                  <a:schemeClr val="tx1"/>
                </a:solidFill>
              </a:rPr>
              <a:t>d’un moteur de recherche 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21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9" y="735442"/>
            <a:ext cx="7302661" cy="53783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>
          <a:xfrm rot="10800000">
            <a:off x="4051138" y="4904863"/>
            <a:ext cx="7302662" cy="85015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4051139" y="837128"/>
            <a:ext cx="7302662" cy="685705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/>
          <p:cNvSpPr/>
          <p:nvPr/>
        </p:nvSpPr>
        <p:spPr>
          <a:xfrm>
            <a:off x="653143" y="2551176"/>
            <a:ext cx="2939143" cy="2990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dirty="0" smtClean="0"/>
              <a:t>Bébé </a:t>
            </a:r>
            <a:r>
              <a:rPr lang="fr-FR" sz="3200" dirty="0"/>
              <a:t>et </a:t>
            </a:r>
            <a:r>
              <a:rPr lang="fr-FR" sz="3200" dirty="0" smtClean="0"/>
              <a:t>Beauté </a:t>
            </a:r>
            <a:r>
              <a:rPr lang="fr-FR" sz="3200" dirty="0"/>
              <a:t>sont </a:t>
            </a:r>
            <a:r>
              <a:rPr lang="fr-FR" sz="3200" dirty="0" smtClean="0"/>
              <a:t>les catégories </a:t>
            </a:r>
            <a:r>
              <a:rPr lang="fr-FR" sz="3200" dirty="0"/>
              <a:t>les moins bien</a:t>
            </a:r>
            <a:br>
              <a:rPr lang="fr-FR" sz="3200" dirty="0"/>
            </a:br>
            <a:r>
              <a:rPr lang="fr-FR" sz="3200" dirty="0" smtClean="0"/>
              <a:t>classée</a:t>
            </a:r>
            <a:r>
              <a:rPr lang="fr-FR" sz="3200" dirty="0"/>
              <a:t>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3143" y="492927"/>
            <a:ext cx="2939143" cy="114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accent5">
                    <a:lumMod val="75000"/>
                  </a:schemeClr>
                </a:solidFill>
              </a:rPr>
              <a:t>Confusion matrix:</a:t>
            </a:r>
            <a:endParaRPr lang="fr-FR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1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169" y="1723195"/>
            <a:ext cx="4568111" cy="44434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9224820">
            <a:off x="7396221" y="2106787"/>
            <a:ext cx="1571174" cy="11200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 rot="2020563">
            <a:off x="9258301" y="2706311"/>
            <a:ext cx="1447800" cy="489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 rot="3139393">
            <a:off x="9782629" y="4082232"/>
            <a:ext cx="1447800" cy="489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9355" y="346453"/>
            <a:ext cx="9637860" cy="556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rgbClr val="C00000"/>
                </a:solidFill>
              </a:rPr>
              <a:t>Réduction dimension après le Transfer </a:t>
            </a:r>
            <a:r>
              <a:rPr lang="fr-FR" sz="3200" dirty="0" err="1" smtClean="0">
                <a:solidFill>
                  <a:srgbClr val="C00000"/>
                </a:solidFill>
              </a:rPr>
              <a:t>learning</a:t>
            </a:r>
            <a:r>
              <a:rPr lang="fr-FR" sz="3200" dirty="0" smtClean="0">
                <a:solidFill>
                  <a:srgbClr val="C00000"/>
                </a:solidFill>
              </a:rPr>
              <a:t>: </a:t>
            </a:r>
            <a:endParaRPr lang="fr-FR" sz="32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56" y="1644631"/>
            <a:ext cx="4784154" cy="452200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00880" y="1134319"/>
            <a:ext cx="2824223" cy="5103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Catégories</a:t>
            </a:r>
            <a:endParaRPr lang="fr-FR" dirty="0"/>
          </a:p>
        </p:txBody>
      </p:sp>
      <p:sp>
        <p:nvSpPr>
          <p:cNvPr id="12" name="Rounded Rectangle 11"/>
          <p:cNvSpPr/>
          <p:nvPr/>
        </p:nvSpPr>
        <p:spPr>
          <a:xfrm>
            <a:off x="7441112" y="1182431"/>
            <a:ext cx="2824223" cy="5103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Clusters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23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44869"/>
            <a:ext cx="5929313" cy="47114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5400000">
            <a:off x="2240803" y="2171750"/>
            <a:ext cx="1310640" cy="685705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08267"/>
            <a:ext cx="5811520" cy="4816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3" y="5084894"/>
            <a:ext cx="5988367" cy="10310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10311520" y="2547671"/>
            <a:ext cx="1270000" cy="685705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 rot="5400000">
            <a:off x="7361715" y="4042540"/>
            <a:ext cx="1525028" cy="685705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918251" y="497711"/>
            <a:ext cx="5031135" cy="114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accent5">
                    <a:lumMod val="75000"/>
                  </a:schemeClr>
                </a:solidFill>
              </a:rPr>
              <a:t>Transfer Learning: evaluation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fr-FR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5043620" y="5415554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5889" y="4630787"/>
            <a:ext cx="1899935" cy="6705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Texte cluster</a:t>
            </a:r>
            <a:endParaRPr lang="fr-FR" b="1" i="1" dirty="0"/>
          </a:p>
        </p:txBody>
      </p:sp>
      <p:sp>
        <p:nvSpPr>
          <p:cNvPr id="7" name="Rounded Rectangle 6"/>
          <p:cNvSpPr/>
          <p:nvPr/>
        </p:nvSpPr>
        <p:spPr>
          <a:xfrm>
            <a:off x="456558" y="3836727"/>
            <a:ext cx="1899934" cy="6705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</a:rPr>
              <a:t>Catégorie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5889" y="5435600"/>
            <a:ext cx="1899935" cy="6705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</a:rPr>
              <a:t>Image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i="1" dirty="0" smtClean="0">
                <a:solidFill>
                  <a:schemeClr val="tx1"/>
                </a:solidFill>
              </a:rPr>
              <a:t>cluster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06664" y="3870818"/>
            <a:ext cx="1899934" cy="6705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Beauty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40779" y="3880129"/>
            <a:ext cx="1899934" cy="6705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Baby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94642" y="3947210"/>
            <a:ext cx="1899934" cy="6705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Home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21326" y="4630787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Beauty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026495" y="4688012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340779" y="4651590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459" y="890463"/>
            <a:ext cx="1470794" cy="876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>
                <a:solidFill>
                  <a:schemeClr val="accent6">
                    <a:lumMod val="75000"/>
                  </a:schemeClr>
                </a:solidFill>
              </a:rPr>
              <a:t>Test:</a:t>
            </a:r>
            <a:endParaRPr lang="fr-FR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340779" y="5423051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5400000">
            <a:off x="7187753" y="4381405"/>
            <a:ext cx="2205985" cy="12034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val 20"/>
          <p:cNvSpPr/>
          <p:nvPr/>
        </p:nvSpPr>
        <p:spPr>
          <a:xfrm rot="5400000">
            <a:off x="4871733" y="4395657"/>
            <a:ext cx="2158951" cy="12620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/>
          <p:cNvSpPr/>
          <p:nvPr/>
        </p:nvSpPr>
        <p:spPr>
          <a:xfrm>
            <a:off x="2728160" y="5415554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Beauty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25889" y="2767044"/>
            <a:ext cx="1899934" cy="6705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</a:rPr>
              <a:t>Nom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274641" y="2522666"/>
            <a:ext cx="2105839" cy="121704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Elite Collection Medium Acrylic Sticker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829593" y="2515077"/>
            <a:ext cx="2293739" cy="12322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Elegance Polyester </a:t>
            </a:r>
            <a:r>
              <a:rPr lang="en-GB" dirty="0" err="1"/>
              <a:t>Multicolor</a:t>
            </a:r>
            <a:r>
              <a:rPr lang="en-GB" dirty="0"/>
              <a:t> Abstract Eyelet Door Curtain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670048" y="2532058"/>
            <a:ext cx="1932041" cy="11620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Nike Original Combo 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615817" y="2515077"/>
            <a:ext cx="2170800" cy="118668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Filink</a:t>
            </a:r>
            <a:r>
              <a:rPr lang="en-GB" dirty="0"/>
              <a:t> 310 Black Toner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816" y="658115"/>
            <a:ext cx="2206129" cy="1341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679" y="403052"/>
            <a:ext cx="1971034" cy="1979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62" y="288470"/>
            <a:ext cx="1256863" cy="2162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93" y="309071"/>
            <a:ext cx="2064983" cy="2039594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768913" y="3870818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Computer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778372" y="4630787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778372" y="5415554"/>
            <a:ext cx="1899934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 rot="5400000">
            <a:off x="9514236" y="4305219"/>
            <a:ext cx="2410342" cy="12034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4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4291" y="1530155"/>
            <a:ext cx="9468091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B61A8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  <a:latin typeface="ArialMT"/>
              </a:rPr>
              <a:t>Selon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les résultats du </a:t>
            </a:r>
            <a:r>
              <a:rPr lang="fr-FR" dirty="0" err="1">
                <a:solidFill>
                  <a:srgbClr val="000000"/>
                </a:solidFill>
                <a:latin typeface="ArialMT"/>
              </a:rPr>
              <a:t>clustering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, la faisabilité du moteur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de classification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est possible et satisfaisante avec les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données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visuelles,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moins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avec les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données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textuelles,</a:t>
            </a:r>
            <a:endParaRPr lang="fr-FR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  <a:latin typeface="ArialMT"/>
              </a:rPr>
              <a:t>Les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montres et produits de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déco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sont les mieux 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classés dans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les deux cas (Texte ou image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),</a:t>
            </a:r>
            <a:endParaRPr lang="fr-FR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  <a:latin typeface="ArialMT"/>
              </a:rPr>
              <a:t>Pour </a:t>
            </a:r>
            <a:r>
              <a:rPr lang="fr-FR" dirty="0">
                <a:solidFill>
                  <a:srgbClr val="000000"/>
                </a:solidFill>
                <a:latin typeface="ArialMT"/>
              </a:rPr>
              <a:t>les images si on donne aux vendeurs quelques recommandation pour la prise des images de leurs produits, on peut améliorer les segmentation</a:t>
            </a:r>
            <a:r>
              <a:rPr lang="fr-FR" dirty="0" smtClean="0">
                <a:solidFill>
                  <a:srgbClr val="000000"/>
                </a:solidFill>
                <a:latin typeface="ArialMT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  <a:latin typeface="ArialMT"/>
              </a:rPr>
              <a:t>Pour améliore le model, il faut ajouter plus des données.</a:t>
            </a:r>
            <a:endParaRPr lang="fr-FR" dirty="0">
              <a:solidFill>
                <a:srgbClr val="000000"/>
              </a:solidFill>
              <a:latin typeface="ArialMT"/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64291" y="674278"/>
            <a:ext cx="2923671" cy="716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 smtClean="0">
                <a:solidFill>
                  <a:srgbClr val="B61A8D"/>
                </a:solidFill>
              </a:rPr>
              <a:t>Conclusion</a:t>
            </a:r>
            <a:r>
              <a:rPr lang="fr-FR" sz="3600" b="1" dirty="0" smtClean="0">
                <a:solidFill>
                  <a:srgbClr val="B61A8D"/>
                </a:solidFill>
              </a:rPr>
              <a:t>:</a:t>
            </a:r>
            <a:endParaRPr lang="fr-FR" sz="3600" b="1" dirty="0">
              <a:solidFill>
                <a:srgbClr val="B61A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9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40" y="518499"/>
            <a:ext cx="4548103" cy="128089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outs les catégories:</a:t>
            </a:r>
            <a:endParaRPr lang="fr-F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9584" y="63503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43" y="1082500"/>
            <a:ext cx="6231923" cy="500261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001486" y="2841171"/>
            <a:ext cx="2351314" cy="181791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images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883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729343" y="2337338"/>
            <a:ext cx="3431178" cy="3557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Lower</a:t>
            </a:r>
            <a:r>
              <a:rPr lang="fr-FR" sz="2800" dirty="0" smtClean="0"/>
              <a:t> </a:t>
            </a:r>
            <a:r>
              <a:rPr lang="fr-FR" sz="2800" dirty="0" err="1" smtClean="0"/>
              <a:t>word</a:t>
            </a:r>
            <a:endParaRPr lang="fr-FR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Punctual</a:t>
            </a:r>
            <a:endParaRPr lang="fr-FR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Tokenized</a:t>
            </a:r>
            <a:endParaRPr lang="fr-FR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StopWord</a:t>
            </a:r>
            <a:endParaRPr lang="fr-FR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POS Tag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Lemmatization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729342" y="674915"/>
            <a:ext cx="3886200" cy="5116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TEXT: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615542" y="2337338"/>
            <a:ext cx="3175145" cy="353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Bag of </a:t>
            </a:r>
            <a:r>
              <a:rPr lang="fr-FR" sz="2800" dirty="0" err="1" smtClean="0"/>
              <a:t>word</a:t>
            </a:r>
            <a:endParaRPr lang="fr-FR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TFIDF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Word2vector</a:t>
            </a:r>
            <a:endParaRPr lang="fr-FR" sz="2800" dirty="0"/>
          </a:p>
        </p:txBody>
      </p:sp>
      <p:sp>
        <p:nvSpPr>
          <p:cNvPr id="35" name="Rectangle 34"/>
          <p:cNvSpPr/>
          <p:nvPr/>
        </p:nvSpPr>
        <p:spPr>
          <a:xfrm>
            <a:off x="665117" y="1552111"/>
            <a:ext cx="3559629" cy="75973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2800" b="1" dirty="0" smtClean="0">
                <a:solidFill>
                  <a:schemeClr val="accent2"/>
                </a:solidFill>
              </a:rPr>
              <a:t>Pre-processing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15542" y="1597472"/>
            <a:ext cx="3225001" cy="7143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fr-FR" sz="2800" b="1" dirty="0" smtClean="0">
                <a:solidFill>
                  <a:schemeClr val="accent2"/>
                </a:solidFill>
              </a:rPr>
              <a:t>Feature extraction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94627" y="2357209"/>
            <a:ext cx="3175145" cy="353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Kmean</a:t>
            </a:r>
            <a:endParaRPr lang="fr-FR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8305146" y="1613032"/>
            <a:ext cx="3225001" cy="7143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b="1" dirty="0" smtClean="0">
                <a:solidFill>
                  <a:schemeClr val="accent2"/>
                </a:solidFill>
              </a:rPr>
              <a:t>Clustering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913043"/>
              </p:ext>
            </p:extLst>
          </p:nvPr>
        </p:nvGraphicFramePr>
        <p:xfrm>
          <a:off x="838200" y="1041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5633357" y="5392738"/>
            <a:ext cx="925285" cy="648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7686" y="304800"/>
            <a:ext cx="2754085" cy="4898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err="1" smtClean="0">
                <a:solidFill>
                  <a:schemeClr val="accent2">
                    <a:lumMod val="50000"/>
                  </a:schemeClr>
                </a:solidFill>
              </a:rPr>
              <a:t>Text</a:t>
            </a:r>
            <a:r>
              <a:rPr lang="fr-FR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2400" b="1" dirty="0" err="1" smtClean="0">
                <a:solidFill>
                  <a:schemeClr val="accent2">
                    <a:lumMod val="50000"/>
                  </a:schemeClr>
                </a:solidFill>
              </a:rPr>
              <a:t>preprocessing</a:t>
            </a:r>
            <a:r>
              <a:rPr lang="fr-FR" sz="2400" b="1" dirty="0" smtClean="0">
                <a:solidFill>
                  <a:schemeClr val="accent2">
                    <a:lumMod val="50000"/>
                  </a:schemeClr>
                </a:solidFill>
              </a:rPr>
              <a:t> :</a:t>
            </a:r>
            <a:endParaRPr lang="fr-F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7658100" y="1442357"/>
            <a:ext cx="1447800" cy="489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1162049" y="4762499"/>
            <a:ext cx="574222" cy="489857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3513364" y="1738085"/>
            <a:ext cx="636814" cy="489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1162049" y="3184071"/>
            <a:ext cx="560614" cy="489857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7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35746754"/>
              </p:ext>
            </p:extLst>
          </p:nvPr>
        </p:nvGraphicFramePr>
        <p:xfrm>
          <a:off x="560614" y="1262743"/>
          <a:ext cx="11070772" cy="4875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own Arrow 5"/>
          <p:cNvSpPr/>
          <p:nvPr/>
        </p:nvSpPr>
        <p:spPr>
          <a:xfrm>
            <a:off x="5723164" y="787970"/>
            <a:ext cx="745671" cy="4747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4757057" y="1829561"/>
            <a:ext cx="1074965" cy="38186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 12"/>
          <p:cNvGrpSpPr/>
          <p:nvPr/>
        </p:nvGrpSpPr>
        <p:grpSpPr>
          <a:xfrm>
            <a:off x="560614" y="267080"/>
            <a:ext cx="10515600" cy="494539"/>
            <a:chOff x="0" y="3834527"/>
            <a:chExt cx="10515600" cy="494539"/>
          </a:xfrm>
        </p:grpSpPr>
        <p:sp>
          <p:nvSpPr>
            <p:cNvPr id="14" name="Rectangle 13"/>
            <p:cNvSpPr/>
            <p:nvPr/>
          </p:nvSpPr>
          <p:spPr>
            <a:xfrm>
              <a:off x="0" y="3834527"/>
              <a:ext cx="10515600" cy="49453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0" y="3834527"/>
              <a:ext cx="10515600" cy="494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0320" rIns="11379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0" i="0" kern="1200" dirty="0" smtClean="0"/>
                <a:t>'key', 'features', 'of', 'elegance', 'polyester', '</a:t>
              </a:r>
              <a:r>
                <a:rPr lang="en-GB" sz="1600" b="0" i="0" kern="1200" dirty="0" err="1" smtClean="0"/>
                <a:t>multicolor</a:t>
              </a:r>
              <a:r>
                <a:rPr lang="en-GB" sz="1600" b="0" i="0" kern="1200" dirty="0" smtClean="0"/>
                <a:t>', 'abstract', 'eyelet', 'door', 'curtain', 'floral', 'curtain', 'elegance', 'polyester', '</a:t>
              </a:r>
              <a:r>
                <a:rPr lang="en-GB" sz="1600" b="0" i="0" kern="1200" dirty="0" err="1" smtClean="0"/>
                <a:t>multicolor</a:t>
              </a:r>
              <a:r>
                <a:rPr lang="en-GB" sz="1600" b="0" i="0" kern="1200" dirty="0" smtClean="0"/>
                <a:t>', 'abstract', 'eyelet', 'door', 'curtain', 'cm', 'in', 'height', 'pack', 'of', 'price', '</a:t>
              </a:r>
              <a:r>
                <a:rPr lang="en-GB" sz="1600" b="0" i="0" kern="1200" dirty="0" err="1" smtClean="0"/>
                <a:t>rs</a:t>
              </a:r>
              <a:r>
                <a:rPr lang="en-GB" sz="1600" b="0" i="0" kern="1200" dirty="0" smtClean="0"/>
                <a:t>', </a:t>
              </a:r>
              <a:endParaRPr lang="fr-FR" sz="16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2193472" y="165817"/>
            <a:ext cx="549729" cy="489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809014" y="336697"/>
            <a:ext cx="549729" cy="489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/>
          <p:cNvSpPr/>
          <p:nvPr/>
        </p:nvSpPr>
        <p:spPr>
          <a:xfrm>
            <a:off x="649005" y="3668484"/>
            <a:ext cx="1246415" cy="46748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/>
          <p:nvPr/>
        </p:nvSpPr>
        <p:spPr>
          <a:xfrm>
            <a:off x="8703128" y="2062842"/>
            <a:ext cx="952501" cy="397329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/>
          <p:cNvSpPr/>
          <p:nvPr/>
        </p:nvSpPr>
        <p:spPr>
          <a:xfrm>
            <a:off x="6460670" y="3902225"/>
            <a:ext cx="1246415" cy="46748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/>
          <p:cNvSpPr/>
          <p:nvPr/>
        </p:nvSpPr>
        <p:spPr>
          <a:xfrm>
            <a:off x="649006" y="5546120"/>
            <a:ext cx="1246415" cy="467481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19"/>
          <p:cNvSpPr/>
          <p:nvPr/>
        </p:nvSpPr>
        <p:spPr>
          <a:xfrm>
            <a:off x="6407440" y="5701161"/>
            <a:ext cx="1246415" cy="467481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03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46" y="405446"/>
            <a:ext cx="5358153" cy="2987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65" y="3418114"/>
            <a:ext cx="5360535" cy="3147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1371" y="405445"/>
            <a:ext cx="4397828" cy="21418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</a:rPr>
              <a:t>WordCloud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Visualisation de </a:t>
            </a:r>
            <a:r>
              <a:rPr lang="fr-FR" dirty="0" err="1" smtClean="0">
                <a:solidFill>
                  <a:schemeClr val="tx1"/>
                </a:solidFill>
              </a:rPr>
              <a:t>discription</a:t>
            </a:r>
            <a:r>
              <a:rPr lang="fr-FR" dirty="0" smtClean="0">
                <a:solidFill>
                  <a:schemeClr val="tx1"/>
                </a:solidFill>
              </a:rPr>
              <a:t> par le </a:t>
            </a:r>
            <a:r>
              <a:rPr lang="fr-FR" dirty="0" err="1" smtClean="0">
                <a:solidFill>
                  <a:schemeClr val="tx1"/>
                </a:solidFill>
              </a:rPr>
              <a:t>categories</a:t>
            </a:r>
            <a:r>
              <a:rPr lang="fr-FR" dirty="0" smtClean="0">
                <a:solidFill>
                  <a:schemeClr val="tx1"/>
                </a:solidFill>
              </a:rPr>
              <a:t> après nettoyage.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" y="3389640"/>
            <a:ext cx="5361894" cy="31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9241" y="332468"/>
            <a:ext cx="1317171" cy="473075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solidFill>
                  <a:schemeClr val="accent2">
                    <a:lumMod val="50000"/>
                  </a:schemeClr>
                </a:solidFill>
              </a:rPr>
              <a:t>BOW:</a:t>
            </a:r>
            <a:endParaRPr lang="fr-FR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6" y="324531"/>
            <a:ext cx="9146043" cy="3227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6" y="3551692"/>
            <a:ext cx="9146043" cy="31697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5400000">
            <a:off x="5053909" y="6048187"/>
            <a:ext cx="1152144" cy="4674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1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3894</TotalTime>
  <Words>710</Words>
  <Application>Microsoft Office PowerPoint</Application>
  <PresentationFormat>Widescreen</PresentationFormat>
  <Paragraphs>176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ArialMT</vt:lpstr>
      <vt:lpstr>Calibri</vt:lpstr>
      <vt:lpstr>Calibri Light</vt:lpstr>
      <vt:lpstr>Staatliches-Regular</vt:lpstr>
      <vt:lpstr>Office Theme</vt:lpstr>
      <vt:lpstr>Classification automatique des biens de consommation  </vt:lpstr>
      <vt:lpstr>PowerPoint Presentation</vt:lpstr>
      <vt:lpstr>PowerPoint Presentation</vt:lpstr>
      <vt:lpstr>Touts les catégories:</vt:lpstr>
      <vt:lpstr>PowerPoint Presentation</vt:lpstr>
      <vt:lpstr>PowerPoint Presentation</vt:lpstr>
      <vt:lpstr>PowerPoint Presentation</vt:lpstr>
      <vt:lpstr>PowerPoint Presentation</vt:lpstr>
      <vt:lpstr>BOW:</vt:lpstr>
      <vt:lpstr>TFIDF:</vt:lpstr>
      <vt:lpstr>Réduction de dimensions – BOW; unigram</vt:lpstr>
      <vt:lpstr>Réduction de dimensions – TFIDF; unigram</vt:lpstr>
      <vt:lpstr>Réduction de dimensions – BOW; unigram &amp; bigram</vt:lpstr>
      <vt:lpstr>Réduction de dimensions – TFIDF; unigram &amp; bigram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Classification automatique des biens de consommation  </dc:title>
  <dc:creator>Azadeh Mojarad</dc:creator>
  <cp:lastModifiedBy>Azadeh Mojarad</cp:lastModifiedBy>
  <cp:revision>123</cp:revision>
  <dcterms:created xsi:type="dcterms:W3CDTF">2022-01-10T20:11:39Z</dcterms:created>
  <dcterms:modified xsi:type="dcterms:W3CDTF">2022-01-18T21:17:30Z</dcterms:modified>
</cp:coreProperties>
</file>